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951" r:id="rId2"/>
  </p:sldMasterIdLst>
  <p:notesMasterIdLst>
    <p:notesMasterId r:id="rId28"/>
  </p:notesMasterIdLst>
  <p:handoutMasterIdLst>
    <p:handoutMasterId r:id="rId29"/>
  </p:handout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84" r:id="rId17"/>
    <p:sldId id="271" r:id="rId18"/>
    <p:sldId id="272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</p:sldIdLst>
  <p:sldSz cx="10080625" cy="7561263"/>
  <p:notesSz cx="6669088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503238" indent="-46038"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1006475" indent="-92075"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511300" indent="-139700"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2014538" indent="-185738"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26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sz="26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sz="26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sz="26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orient="horz" pos="4559" userDrawn="1">
          <p15:clr>
            <a:srgbClr val="A4A3A4"/>
          </p15:clr>
        </p15:guide>
        <p15:guide id="3" orient="horz" pos="4762">
          <p15:clr>
            <a:srgbClr val="A4A3A4"/>
          </p15:clr>
        </p15:guide>
        <p15:guide id="4" orient="horz" pos="567">
          <p15:clr>
            <a:srgbClr val="A4A3A4"/>
          </p15:clr>
        </p15:guide>
        <p15:guide id="5" orient="horz" pos="249">
          <p15:clr>
            <a:srgbClr val="A4A3A4"/>
          </p15:clr>
        </p15:guide>
        <p15:guide id="6" orient="horz" pos="658" userDrawn="1">
          <p15:clr>
            <a:srgbClr val="A4A3A4"/>
          </p15:clr>
        </p15:guide>
        <p15:guide id="7" orient="horz" pos="2109" userDrawn="1">
          <p15:clr>
            <a:srgbClr val="A4A3A4"/>
          </p15:clr>
        </p15:guide>
        <p15:guide id="8" orient="horz" pos="1202">
          <p15:clr>
            <a:srgbClr val="A4A3A4"/>
          </p15:clr>
        </p15:guide>
        <p15:guide id="9" pos="3470">
          <p15:clr>
            <a:srgbClr val="A4A3A4"/>
          </p15:clr>
        </p15:guide>
        <p15:guide id="10" pos="6259">
          <p15:clr>
            <a:srgbClr val="A4A3A4"/>
          </p15:clr>
        </p15:guide>
        <p15:guide id="11" pos="6349">
          <p15:clr>
            <a:srgbClr val="A4A3A4"/>
          </p15:clr>
        </p15:guide>
        <p15:guide id="12">
          <p15:clr>
            <a:srgbClr val="A4A3A4"/>
          </p15:clr>
        </p15:guide>
        <p15:guide id="13" pos="567">
          <p15:clr>
            <a:srgbClr val="A4A3A4"/>
          </p15:clr>
        </p15:guide>
        <p15:guide id="14" pos="794">
          <p15:clr>
            <a:srgbClr val="A4A3A4"/>
          </p15:clr>
        </p15:guide>
        <p15:guide id="15" pos="3130" userDrawn="1">
          <p15:clr>
            <a:srgbClr val="A4A3A4"/>
          </p15:clr>
        </p15:guide>
        <p15:guide id="16" pos="362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  <a:srgbClr val="339966"/>
    <a:srgbClr val="008080"/>
    <a:srgbClr val="325A96"/>
    <a:srgbClr val="99CCFF"/>
    <a:srgbClr val="CCECFF"/>
    <a:srgbClr val="28508C"/>
    <a:srgbClr val="6478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howGuides="1">
      <p:cViewPr varScale="1">
        <p:scale>
          <a:sx n="101" d="100"/>
          <a:sy n="101" d="100"/>
        </p:scale>
        <p:origin x="678" y="120"/>
      </p:cViewPr>
      <p:guideLst>
        <p:guide orient="horz"/>
        <p:guide orient="horz" pos="4559"/>
        <p:guide orient="horz" pos="4762"/>
        <p:guide orient="horz" pos="567"/>
        <p:guide orient="horz" pos="249"/>
        <p:guide orient="horz" pos="658"/>
        <p:guide orient="horz" pos="2109"/>
        <p:guide orient="horz" pos="1202"/>
        <p:guide pos="3470"/>
        <p:guide pos="6259"/>
        <p:guide pos="6349"/>
        <p:guide/>
        <p:guide pos="567"/>
        <p:guide pos="794"/>
        <p:guide pos="3130"/>
        <p:guide pos="362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665" cy="496809"/>
          </a:xfrm>
          <a:prstGeom prst="rect">
            <a:avLst/>
          </a:prstGeom>
        </p:spPr>
        <p:txBody>
          <a:bodyPr vert="horz" lIns="90727" tIns="45363" rIns="90727" bIns="45363" rtlCol="0"/>
          <a:lstStyle>
            <a:lvl1pPr algn="l">
              <a:defRPr sz="120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6866" y="0"/>
            <a:ext cx="2890665" cy="496809"/>
          </a:xfrm>
          <a:prstGeom prst="rect">
            <a:avLst/>
          </a:prstGeom>
        </p:spPr>
        <p:txBody>
          <a:bodyPr vert="horz" lIns="90727" tIns="45363" rIns="90727" bIns="45363" rtlCol="0"/>
          <a:lstStyle>
            <a:lvl1pPr algn="r">
              <a:defRPr sz="1200"/>
            </a:lvl1pPr>
          </a:lstStyle>
          <a:p>
            <a:pPr>
              <a:defRPr/>
            </a:pPr>
            <a:fld id="{1AC9745E-9A14-4CDB-8629-13F4F501BC98}" type="datetimeFigureOut">
              <a:rPr lang="de-CH"/>
              <a:pPr>
                <a:defRPr/>
              </a:pPr>
              <a:t>30.03.2017</a:t>
            </a:fld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242"/>
            <a:ext cx="2890665" cy="496809"/>
          </a:xfrm>
          <a:prstGeom prst="rect">
            <a:avLst/>
          </a:prstGeom>
        </p:spPr>
        <p:txBody>
          <a:bodyPr vert="horz" lIns="90727" tIns="45363" rIns="90727" bIns="45363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6866" y="9428242"/>
            <a:ext cx="2890665" cy="496809"/>
          </a:xfrm>
          <a:prstGeom prst="rect">
            <a:avLst/>
          </a:prstGeom>
        </p:spPr>
        <p:txBody>
          <a:bodyPr vert="horz" wrap="square" lIns="90727" tIns="45363" rIns="90727" bIns="45363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EB1D526-42E1-4185-9861-A8CA6316DAAE}" type="slidenum">
              <a:rPr lang="de-CH" altLang="en-US"/>
              <a:pPr/>
              <a:t>‹#›</a:t>
            </a:fld>
            <a:endParaRPr lang="de-CH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665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7" tIns="45363" rIns="90727" bIns="45363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8423" y="0"/>
            <a:ext cx="2890665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7" tIns="45363" rIns="90727" bIns="45363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4075" y="744538"/>
            <a:ext cx="4960938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9316" y="4715710"/>
            <a:ext cx="4890457" cy="446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7" tIns="45363" rIns="90727" bIns="453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 smtClean="0"/>
              <a:t>Click to edit Master text styles</a:t>
            </a:r>
          </a:p>
          <a:p>
            <a:pPr lvl="1"/>
            <a:r>
              <a:rPr lang="de-CH" noProof="0" smtClean="0"/>
              <a:t>Second level</a:t>
            </a:r>
          </a:p>
          <a:p>
            <a:pPr lvl="2"/>
            <a:r>
              <a:rPr lang="de-CH" noProof="0" smtClean="0"/>
              <a:t>Third level</a:t>
            </a:r>
          </a:p>
          <a:p>
            <a:pPr lvl="3"/>
            <a:r>
              <a:rPr lang="de-CH" noProof="0" smtClean="0"/>
              <a:t>Fourth level</a:t>
            </a:r>
          </a:p>
          <a:p>
            <a:pPr lvl="4"/>
            <a:r>
              <a:rPr lang="de-CH" noProof="0" smtClean="0"/>
              <a:t>Fifth level</a:t>
            </a:r>
          </a:p>
        </p:txBody>
      </p:sp>
      <p:sp>
        <p:nvSpPr>
          <p:cNvPr id="983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831"/>
            <a:ext cx="2890665" cy="496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7" tIns="45363" rIns="90727" bIns="45363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983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423" y="9429831"/>
            <a:ext cx="2890665" cy="496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7" tIns="45363" rIns="90727" bIns="45363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B973C34-CDF0-47F0-8E37-D12AE55CD11F}" type="slidenum">
              <a:rPr lang="de-CH" altLang="en-US"/>
              <a:pPr/>
              <a:t>‹#›</a:t>
            </a:fld>
            <a:endParaRPr lang="de-CH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Arial" charset="0"/>
        <a:ea typeface="+mn-ea"/>
        <a:cs typeface="+mn-cs"/>
      </a:defRPr>
    </a:lvl1pPr>
    <a:lvl2pPr marL="503238" algn="l" rtl="0" eaLnBrk="0" fontAlgn="base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Arial" charset="0"/>
        <a:ea typeface="+mn-ea"/>
        <a:cs typeface="+mn-cs"/>
      </a:defRPr>
    </a:lvl2pPr>
    <a:lvl3pPr marL="1006475" algn="l" rtl="0" eaLnBrk="0" fontAlgn="base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Arial" charset="0"/>
        <a:ea typeface="+mn-ea"/>
        <a:cs typeface="+mn-cs"/>
      </a:defRPr>
    </a:lvl3pPr>
    <a:lvl4pPr marL="1511300" algn="l" rtl="0" eaLnBrk="0" fontAlgn="base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Arial" charset="0"/>
        <a:ea typeface="+mn-ea"/>
        <a:cs typeface="+mn-cs"/>
      </a:defRPr>
    </a:lvl4pPr>
    <a:lvl5pPr marL="2014538" algn="l" rtl="0" eaLnBrk="0" fontAlgn="base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Arial" charset="0"/>
        <a:ea typeface="+mn-ea"/>
        <a:cs typeface="+mn-cs"/>
      </a:defRPr>
    </a:lvl5pPr>
    <a:lvl6pPr marL="2520086" algn="l" defTabSz="100803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24104" algn="l" defTabSz="100803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28121" algn="l" defTabSz="100803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32138" algn="l" defTabSz="100803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2646210"/>
      </p:ext>
    </p:extLst>
  </p:cSld>
  <p:clrMapOvr>
    <a:masterClrMapping/>
  </p:clrMapOvr>
  <p:transition spd="slow">
    <p:pull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9718675" y="7199313"/>
            <a:ext cx="360363" cy="360362"/>
          </a:xfrm>
          <a:prstGeom prst="rect">
            <a:avLst/>
          </a:prstGeom>
          <a:solidFill>
            <a:srgbClr val="00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803" tIns="50402" rIns="100803" bIns="50402"/>
          <a:lstStyle>
            <a:lvl1pPr defTabSz="1006475" eaLnBrk="0" hangingPunct="0">
              <a:defRPr sz="2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1006475" eaLnBrk="0" hangingPunct="0">
              <a:defRPr sz="2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1006475" eaLnBrk="0" hangingPunct="0">
              <a:defRPr sz="2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1006475" eaLnBrk="0" hangingPunct="0">
              <a:defRPr sz="2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1006475" eaLnBrk="0" hangingPunct="0">
              <a:defRPr sz="2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en-GB" altLang="de-DE" smtClean="0"/>
          </a:p>
        </p:txBody>
      </p:sp>
      <p:sp>
        <p:nvSpPr>
          <p:cNvPr id="5" name="Text Box 63"/>
          <p:cNvSpPr txBox="1">
            <a:spLocks noChangeArrowheads="1"/>
          </p:cNvSpPr>
          <p:nvPr/>
        </p:nvSpPr>
        <p:spPr bwMode="auto">
          <a:xfrm>
            <a:off x="3863975" y="303213"/>
            <a:ext cx="6048375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de-CH" altLang="de-DE" sz="1500" b="1" i="1" smtClean="0">
                <a:solidFill>
                  <a:schemeClr val="bg1"/>
                </a:solidFill>
                <a:latin typeface="Arial" charset="0"/>
              </a:rPr>
              <a:t>Header</a:t>
            </a: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0"/>
            <a:ext cx="900113" cy="900113"/>
          </a:xfrm>
          <a:prstGeom prst="rect">
            <a:avLst/>
          </a:prstGeom>
          <a:solidFill>
            <a:srgbClr val="00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803" tIns="50402" rIns="100803" bIns="50402"/>
          <a:lstStyle>
            <a:lvl1pPr defTabSz="1006475" eaLnBrk="0" hangingPunct="0">
              <a:defRPr sz="2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1006475" eaLnBrk="0" hangingPunct="0">
              <a:defRPr sz="2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1006475" eaLnBrk="0" hangingPunct="0">
              <a:defRPr sz="2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1006475" eaLnBrk="0" hangingPunct="0">
              <a:defRPr sz="2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1006475" eaLnBrk="0" hangingPunct="0">
              <a:defRPr sz="2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en-GB" altLang="de-DE" smtClean="0"/>
          </a:p>
        </p:txBody>
      </p:sp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311150"/>
            <a:ext cx="679450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900113" y="238125"/>
            <a:ext cx="4530725" cy="401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000" spc="100">
                <a:solidFill>
                  <a:srgbClr val="009999"/>
                </a:solidFill>
                <a:latin typeface="+mn-lt"/>
              </a:rPr>
              <a:t>foundation</a:t>
            </a:r>
          </a:p>
        </p:txBody>
      </p:sp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00113" y="1042988"/>
            <a:ext cx="9012501" cy="803286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 smtClean="0"/>
              <a:t>Click to edit Master title style</a:t>
            </a:r>
            <a:endParaRPr lang="de-DE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900113" y="1908176"/>
            <a:ext cx="9032941" cy="546145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9" name="Rectangle 6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682163" y="7250113"/>
            <a:ext cx="420687" cy="352425"/>
          </a:xfrm>
          <a:prstGeom prst="rect">
            <a:avLst/>
          </a:prstGeom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ctr">
              <a:defRPr sz="1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16A6E9A-5269-4C7C-8927-B793014CEE09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417449355"/>
      </p:ext>
    </p:extLst>
  </p:cSld>
  <p:clrMapOvr>
    <a:masterClrMapping/>
  </p:clrMapOvr>
  <p:transition spd="slow">
    <p:pull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6564"/>
      </p:ext>
    </p:extLst>
  </p:cSld>
  <p:clrMapOvr>
    <a:masterClrMapping/>
  </p:clrMapOvr>
  <p:transition spd="slow">
    <p:pull dir="rd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wmf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260475" y="1727200"/>
            <a:ext cx="865981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  <a:endParaRPr lang="de-DE" altLang="de-DE" smtClean="0"/>
          </a:p>
        </p:txBody>
      </p:sp>
      <p:sp>
        <p:nvSpPr>
          <p:cNvPr id="1027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60475" y="3013075"/>
            <a:ext cx="8651875" cy="404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  <a:endParaRPr lang="de-DE" altLang="de-DE" smtClean="0"/>
          </a:p>
        </p:txBody>
      </p:sp>
      <p:sp>
        <p:nvSpPr>
          <p:cNvPr id="1028" name="Rectangle 10"/>
          <p:cNvSpPr>
            <a:spLocks noChangeArrowheads="1"/>
          </p:cNvSpPr>
          <p:nvPr userDrawn="1"/>
        </p:nvSpPr>
        <p:spPr bwMode="auto">
          <a:xfrm>
            <a:off x="0" y="0"/>
            <a:ext cx="1260475" cy="1258888"/>
          </a:xfrm>
          <a:prstGeom prst="rect">
            <a:avLst/>
          </a:prstGeom>
          <a:solidFill>
            <a:srgbClr val="00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803" tIns="50402" rIns="100803" bIns="50402"/>
          <a:lstStyle>
            <a:lvl1pPr defTabSz="1006475" eaLnBrk="0" hangingPunct="0">
              <a:defRPr sz="2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1006475" eaLnBrk="0" hangingPunct="0">
              <a:defRPr sz="2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1006475" eaLnBrk="0" hangingPunct="0">
              <a:defRPr sz="2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1006475" eaLnBrk="0" hangingPunct="0">
              <a:defRPr sz="2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1006475" eaLnBrk="0" hangingPunct="0">
              <a:defRPr sz="2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en-GB" altLang="de-DE" smtClean="0"/>
          </a:p>
        </p:txBody>
      </p:sp>
      <p:pic>
        <p:nvPicPr>
          <p:cNvPr id="1029" name="Picture 11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738" y="420688"/>
            <a:ext cx="966787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 userDrawn="1"/>
        </p:nvSpPr>
        <p:spPr>
          <a:xfrm>
            <a:off x="1316038" y="336550"/>
            <a:ext cx="6245225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800" spc="150">
                <a:solidFill>
                  <a:srgbClr val="009999"/>
                </a:solidFill>
                <a:latin typeface="+mn-lt"/>
              </a:rPr>
              <a:t>foundation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80" r:id="rId2"/>
  </p:sldLayoutIdLst>
  <p:transition spd="slow">
    <p:pull dir="rd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5pPr>
      <a:lvl6pPr marL="504017"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tx1"/>
          </a:solidFill>
          <a:latin typeface="Arial" charset="0"/>
        </a:defRPr>
      </a:lvl6pPr>
      <a:lvl7pPr marL="1008035"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tx1"/>
          </a:solidFill>
          <a:latin typeface="Arial" charset="0"/>
        </a:defRPr>
      </a:lvl7pPr>
      <a:lvl8pPr marL="1512052"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tx1"/>
          </a:solidFill>
          <a:latin typeface="Arial" charset="0"/>
        </a:defRPr>
      </a:lvl8pPr>
      <a:lvl9pPr marL="2016069"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tx1"/>
          </a:solidFill>
          <a:latin typeface="Arial" charset="0"/>
        </a:defRPr>
      </a:lvl9pPr>
    </p:titleStyle>
    <p:bodyStyle>
      <a:lvl1pPr marL="419100" indent="-4191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n"/>
        <a:tabLst>
          <a:tab pos="2519363" algn="l"/>
        </a:tabLst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839788" indent="-4175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n"/>
        <a:tabLst>
          <a:tab pos="2519363" algn="l"/>
        </a:tabLst>
        <a:defRPr sz="2200">
          <a:solidFill>
            <a:schemeClr val="tx1"/>
          </a:solidFill>
          <a:latin typeface="+mn-lt"/>
        </a:defRPr>
      </a:lvl2pPr>
      <a:lvl3pPr marL="1238250" indent="-3968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n"/>
        <a:tabLst>
          <a:tab pos="2519363" algn="l"/>
        </a:tabLst>
        <a:defRPr>
          <a:solidFill>
            <a:schemeClr val="tx1"/>
          </a:solidFill>
          <a:latin typeface="+mn-lt"/>
        </a:defRPr>
      </a:lvl3pPr>
      <a:lvl4pPr marL="1679575" indent="-3492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n"/>
        <a:tabLst>
          <a:tab pos="2519363" algn="l"/>
        </a:tabLst>
        <a:defRPr sz="1500">
          <a:solidFill>
            <a:schemeClr val="tx1"/>
          </a:solidFill>
          <a:latin typeface="+mn-lt"/>
        </a:defRPr>
      </a:lvl4pPr>
      <a:lvl5pPr marL="2097088" indent="-2984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n"/>
        <a:tabLst>
          <a:tab pos="2519363" algn="l"/>
        </a:tabLst>
        <a:defRPr sz="1300">
          <a:solidFill>
            <a:schemeClr val="tx1"/>
          </a:solidFill>
          <a:latin typeface="+mn-lt"/>
        </a:defRPr>
      </a:lvl5pPr>
      <a:lvl6pPr marL="2602340" indent="-299261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n"/>
        <a:tabLst>
          <a:tab pos="2520086" algn="l"/>
        </a:tabLst>
        <a:defRPr sz="1300">
          <a:solidFill>
            <a:schemeClr val="tx1"/>
          </a:solidFill>
          <a:latin typeface="+mn-lt"/>
        </a:defRPr>
      </a:lvl6pPr>
      <a:lvl7pPr marL="3106357" indent="-299261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n"/>
        <a:tabLst>
          <a:tab pos="2520086" algn="l"/>
        </a:tabLst>
        <a:defRPr sz="1300">
          <a:solidFill>
            <a:schemeClr val="tx1"/>
          </a:solidFill>
          <a:latin typeface="+mn-lt"/>
        </a:defRPr>
      </a:lvl7pPr>
      <a:lvl8pPr marL="3610374" indent="-299261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n"/>
        <a:tabLst>
          <a:tab pos="2520086" algn="l"/>
        </a:tabLst>
        <a:defRPr sz="1300">
          <a:solidFill>
            <a:schemeClr val="tx1"/>
          </a:solidFill>
          <a:latin typeface="+mn-lt"/>
        </a:defRPr>
      </a:lvl8pPr>
      <a:lvl9pPr marL="4114392" indent="-299261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n"/>
        <a:tabLst>
          <a:tab pos="2520086" algn="l"/>
        </a:tabLst>
        <a:defRPr sz="13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4017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8035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52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6069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20086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4104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8121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2138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</p:sldLayoutIdLst>
  <p:transition spd="slow">
    <p:pull dir="r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4"/>
          <p:cNvSpPr>
            <a:spLocks noGrp="1"/>
          </p:cNvSpPr>
          <p:nvPr>
            <p:ph type="title"/>
          </p:nvPr>
        </p:nvSpPr>
        <p:spPr>
          <a:xfrm>
            <a:off x="1260475" y="1406525"/>
            <a:ext cx="8659813" cy="538163"/>
          </a:xfrm>
        </p:spPr>
        <p:txBody>
          <a:bodyPr/>
          <a:lstStyle/>
          <a:p>
            <a:r>
              <a:rPr lang="en-GB" altLang="de-DE" sz="3200" smtClean="0"/>
              <a:t>Wasserversorgung Abungfen in Kamerun</a:t>
            </a:r>
            <a:br>
              <a:rPr lang="en-GB" altLang="de-DE" sz="3200" smtClean="0"/>
            </a:br>
            <a:r>
              <a:rPr lang="en-GB" altLang="de-DE" sz="2000" smtClean="0"/>
              <a:t/>
            </a:r>
            <a:br>
              <a:rPr lang="en-GB" altLang="de-DE" sz="2000" smtClean="0"/>
            </a:br>
            <a:endParaRPr lang="en-GB" altLang="de-DE" sz="3200" smtClean="0"/>
          </a:p>
        </p:txBody>
      </p:sp>
      <p:sp>
        <p:nvSpPr>
          <p:cNvPr id="6" name="Title 4"/>
          <p:cNvSpPr txBox="1">
            <a:spLocks/>
          </p:cNvSpPr>
          <p:nvPr/>
        </p:nvSpPr>
        <p:spPr bwMode="auto">
          <a:xfrm>
            <a:off x="1260475" y="2136775"/>
            <a:ext cx="8791575" cy="96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>
              <a:defRPr/>
            </a:pPr>
            <a:r>
              <a:rPr lang="en-GB" sz="2000" dirty="0" err="1"/>
              <a:t>Unterstützung</a:t>
            </a:r>
            <a:r>
              <a:rPr lang="en-GB" sz="2000" dirty="0"/>
              <a:t> </a:t>
            </a:r>
            <a:r>
              <a:rPr lang="en-GB" sz="2000" dirty="0" err="1"/>
              <a:t>durch</a:t>
            </a:r>
            <a:r>
              <a:rPr lang="en-GB" sz="2000" dirty="0"/>
              <a:t> die </a:t>
            </a:r>
            <a:r>
              <a:rPr lang="en-GB" sz="2000" dirty="0" err="1"/>
              <a:t>Wasserkorperation</a:t>
            </a:r>
            <a:r>
              <a:rPr lang="en-GB" sz="2000" dirty="0"/>
              <a:t> </a:t>
            </a:r>
            <a:r>
              <a:rPr lang="en-GB" sz="2000" dirty="0" err="1"/>
              <a:t>Engelburg</a:t>
            </a:r>
            <a:r>
              <a:rPr lang="en-GB" sz="2000" dirty="0"/>
              <a:t> </a:t>
            </a:r>
            <a:r>
              <a:rPr lang="en-GB" sz="2000" dirty="0" err="1"/>
              <a:t>für</a:t>
            </a:r>
            <a:r>
              <a:rPr lang="en-GB" sz="2000" dirty="0"/>
              <a:t>:</a:t>
            </a:r>
            <a:br>
              <a:rPr lang="en-GB" sz="2000" dirty="0"/>
            </a:br>
            <a:r>
              <a:rPr lang="en-GB" sz="2000" dirty="0" err="1"/>
              <a:t>sauberes</a:t>
            </a:r>
            <a:r>
              <a:rPr lang="en-GB" sz="2000" dirty="0"/>
              <a:t> </a:t>
            </a:r>
            <a:r>
              <a:rPr lang="en-GB" sz="2000" dirty="0" err="1"/>
              <a:t>Trinkwasser</a:t>
            </a:r>
            <a:endParaRPr lang="en-GB" sz="2000" dirty="0"/>
          </a:p>
          <a:p>
            <a:pPr eaLnBrk="0" hangingPunct="0">
              <a:defRPr/>
            </a:pPr>
            <a:r>
              <a:rPr lang="en-GB" sz="2000" kern="0" dirty="0" err="1">
                <a:latin typeface="+mj-lt"/>
                <a:ea typeface="+mj-ea"/>
                <a:cs typeface="+mj-cs"/>
              </a:rPr>
              <a:t>hoffnungsvollere</a:t>
            </a:r>
            <a:r>
              <a:rPr lang="en-GB" sz="2000" kern="0" dirty="0">
                <a:latin typeface="+mj-lt"/>
                <a:ea typeface="+mj-ea"/>
                <a:cs typeface="+mj-cs"/>
              </a:rPr>
              <a:t> </a:t>
            </a:r>
            <a:r>
              <a:rPr lang="en-GB" sz="2000" kern="0" dirty="0" err="1">
                <a:latin typeface="+mj-lt"/>
                <a:ea typeface="+mj-ea"/>
                <a:cs typeface="+mj-cs"/>
              </a:rPr>
              <a:t>Zukunft</a:t>
            </a:r>
            <a:endParaRPr lang="en-GB" sz="2000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" t="18837" r="2" b="16950"/>
          <a:stretch/>
        </p:blipFill>
        <p:spPr bwMode="auto">
          <a:xfrm>
            <a:off x="1260475" y="3312037"/>
            <a:ext cx="8820150" cy="424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ctrTitle"/>
          </p:nvPr>
        </p:nvSpPr>
        <p:spPr>
          <a:xfrm>
            <a:off x="900113" y="1042988"/>
            <a:ext cx="4103687" cy="2189162"/>
          </a:xfrm>
        </p:spPr>
        <p:txBody>
          <a:bodyPr/>
          <a:lstStyle/>
          <a:p>
            <a:r>
              <a:rPr lang="en-GB" altLang="de-DE" smtClean="0"/>
              <a:t>Warum Unterstützung der Abungfen Bevölkerung?</a:t>
            </a:r>
          </a:p>
        </p:txBody>
      </p:sp>
      <p:sp>
        <p:nvSpPr>
          <p:cNvPr id="12291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DEAB582D-76E0-427A-9CB1-54FFF12469E9}" type="slidenum">
              <a:rPr lang="de-DE" altLang="de-DE" sz="130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de-DE" altLang="de-DE" sz="130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00113" y="2700338"/>
            <a:ext cx="4286250" cy="4427537"/>
          </a:xfrm>
        </p:spPr>
        <p:txBody>
          <a:bodyPr/>
          <a:lstStyle/>
          <a:p>
            <a:pPr marL="265113" indent="-265113">
              <a:spcAft>
                <a:spcPts val="1200"/>
              </a:spcAft>
              <a:buClr>
                <a:srgbClr val="009999"/>
              </a:buClr>
              <a:buSzPct val="90000"/>
              <a:tabLst>
                <a:tab pos="893763" algn="l"/>
              </a:tabLst>
            </a:pPr>
            <a:r>
              <a:rPr lang="en-GB" altLang="de-DE" sz="2000" smtClean="0"/>
              <a:t>Nachgewiesenes Bedürfnis</a:t>
            </a:r>
          </a:p>
          <a:p>
            <a:pPr marL="265113" indent="-265113">
              <a:spcAft>
                <a:spcPts val="1200"/>
              </a:spcAft>
              <a:buClr>
                <a:srgbClr val="009999"/>
              </a:buClr>
              <a:buSzPct val="90000"/>
              <a:tabLst>
                <a:tab pos="893763" algn="l"/>
              </a:tabLst>
            </a:pPr>
            <a:r>
              <a:rPr lang="en-GB" altLang="de-DE" sz="2000" smtClean="0"/>
              <a:t>Initiative Bauern, die bereits eindrückliche Verbesserungen erreicht hatten (Erstellen von Wegen und Farmland, etc.)</a:t>
            </a:r>
          </a:p>
          <a:p>
            <a:pPr marL="265113" indent="-265113">
              <a:spcAft>
                <a:spcPts val="1200"/>
              </a:spcAft>
              <a:buClr>
                <a:srgbClr val="009999"/>
              </a:buClr>
              <a:buSzPct val="90000"/>
              <a:tabLst>
                <a:tab pos="893763" algn="l"/>
              </a:tabLst>
            </a:pPr>
            <a:r>
              <a:rPr lang="en-GB" altLang="de-DE" sz="2000" smtClean="0"/>
              <a:t>Dorfversammlungen und Wahl eines Komitees</a:t>
            </a:r>
          </a:p>
          <a:p>
            <a:pPr marL="265113" indent="-265113">
              <a:spcAft>
                <a:spcPts val="1200"/>
              </a:spcAft>
              <a:buClr>
                <a:srgbClr val="009999"/>
              </a:buClr>
              <a:buSzPct val="90000"/>
              <a:tabLst>
                <a:tab pos="893763" algn="l"/>
              </a:tabLst>
            </a:pPr>
            <a:r>
              <a:rPr lang="en-GB" altLang="de-DE" sz="2000" smtClean="0"/>
              <a:t>Wiederholte Nachfrage und Bereitschaft für Eigenbeiträge: Freiwilligenarbeit, Geldbeiträge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4011" y="-1910"/>
            <a:ext cx="4572000" cy="24193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6665" y="2487712"/>
            <a:ext cx="4572373" cy="2590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8625" y="5148783"/>
            <a:ext cx="4577421" cy="242359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900113" y="1042988"/>
            <a:ext cx="4608512" cy="2006600"/>
          </a:xfrm>
        </p:spPr>
        <p:txBody>
          <a:bodyPr/>
          <a:lstStyle/>
          <a:p>
            <a:r>
              <a:rPr lang="en-GB" altLang="de-DE" sz="2900" smtClean="0"/>
              <a:t>Das Wasserversorgungs Projekt</a:t>
            </a:r>
          </a:p>
        </p:txBody>
      </p:sp>
      <p:sp>
        <p:nvSpPr>
          <p:cNvPr id="13315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AE86C742-D319-4DED-92F1-AF44687DBA47}" type="slidenum">
              <a:rPr lang="de-DE" altLang="de-DE" sz="130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de-DE" altLang="de-DE" sz="130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00113" y="2516188"/>
            <a:ext cx="4286250" cy="3603625"/>
          </a:xfrm>
        </p:spPr>
        <p:txBody>
          <a:bodyPr/>
          <a:lstStyle/>
          <a:p>
            <a:pPr marL="265113" indent="-265113">
              <a:spcAft>
                <a:spcPts val="1200"/>
              </a:spcAft>
              <a:buSzPct val="90000"/>
              <a:buFont typeface="Wingdings" panose="05000000000000000000" pitchFamily="2" charset="2"/>
              <a:buNone/>
              <a:tabLst>
                <a:tab pos="893763" algn="l"/>
              </a:tabLst>
            </a:pPr>
            <a:r>
              <a:rPr lang="en-GB" altLang="de-DE" sz="2000" b="1" smtClean="0"/>
              <a:t>Realisierung in Phasen:</a:t>
            </a:r>
          </a:p>
          <a:p>
            <a:pPr marL="265113" indent="-265113">
              <a:spcAft>
                <a:spcPts val="1200"/>
              </a:spcAft>
              <a:buSzPct val="90000"/>
              <a:buFont typeface="Wingdings" panose="05000000000000000000" pitchFamily="2" charset="2"/>
              <a:buNone/>
              <a:tabLst>
                <a:tab pos="893763" algn="l"/>
              </a:tabLst>
            </a:pPr>
            <a:r>
              <a:rPr lang="en-GB" altLang="de-DE" sz="2000" b="1" i="1" smtClean="0"/>
              <a:t>Phase 1:</a:t>
            </a:r>
          </a:p>
          <a:p>
            <a:pPr marL="265113" indent="-265113">
              <a:spcAft>
                <a:spcPts val="1200"/>
              </a:spcAft>
              <a:buClr>
                <a:srgbClr val="009999"/>
              </a:buClr>
              <a:buSzPct val="90000"/>
              <a:tabLst>
                <a:tab pos="893763" algn="l"/>
              </a:tabLst>
            </a:pPr>
            <a:r>
              <a:rPr lang="en-GB" altLang="de-DE" sz="2000" smtClean="0"/>
              <a:t>Idenitfizierung von geeigneten Quellen (Messen des Ertrages am Ende der Trockenzeit</a:t>
            </a:r>
          </a:p>
          <a:p>
            <a:pPr marL="265113" indent="-265113">
              <a:spcAft>
                <a:spcPts val="1200"/>
              </a:spcAft>
              <a:buClr>
                <a:srgbClr val="009999"/>
              </a:buClr>
              <a:buSzPct val="90000"/>
              <a:tabLst>
                <a:tab pos="893763" algn="l"/>
              </a:tabLst>
            </a:pPr>
            <a:r>
              <a:rPr lang="en-GB" altLang="de-DE" sz="2000" smtClean="0"/>
              <a:t>Klärung der Besitzverhältnisse: Quelle und Schutzgebiet</a:t>
            </a:r>
          </a:p>
          <a:p>
            <a:pPr marL="265113" indent="-265113">
              <a:spcAft>
                <a:spcPts val="1200"/>
              </a:spcAft>
              <a:buClr>
                <a:srgbClr val="009999"/>
              </a:buClr>
              <a:buSzPct val="90000"/>
              <a:tabLst>
                <a:tab pos="893763" algn="l"/>
              </a:tabLst>
            </a:pPr>
            <a:r>
              <a:rPr lang="en-GB" altLang="de-DE" sz="2000" smtClean="0"/>
              <a:t>Bau der Quellfassung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6289" y="0"/>
            <a:ext cx="4611426" cy="34292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5450" y="3528603"/>
            <a:ext cx="4591050" cy="352389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098CA4AA-5D04-4DBF-A6CD-DDB52426ED67}" type="slidenum">
              <a:rPr lang="de-DE" altLang="de-DE" sz="130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de-DE" altLang="de-DE" sz="130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00113" y="1908175"/>
            <a:ext cx="3994150" cy="4428740"/>
          </a:xfrm>
        </p:spPr>
        <p:txBody>
          <a:bodyPr/>
          <a:lstStyle/>
          <a:p>
            <a:pPr marL="0" indent="0">
              <a:spcAft>
                <a:spcPts val="1200"/>
              </a:spcAft>
              <a:buSzPct val="90000"/>
              <a:buFont typeface="Wingdings" panose="05000000000000000000" pitchFamily="2" charset="2"/>
              <a:buNone/>
              <a:tabLst>
                <a:tab pos="893763" algn="l"/>
              </a:tabLst>
              <a:defRPr/>
            </a:pPr>
            <a:r>
              <a:rPr lang="en-GB" altLang="de-DE" sz="2000" b="1" i="1" dirty="0" smtClean="0"/>
              <a:t>Phase 2</a:t>
            </a:r>
          </a:p>
          <a:p>
            <a:pPr marL="265113" indent="-265113">
              <a:spcAft>
                <a:spcPts val="1200"/>
              </a:spcAft>
              <a:buClr>
                <a:srgbClr val="009999"/>
              </a:buClr>
              <a:buSzPct val="90000"/>
              <a:tabLst>
                <a:tab pos="893763" algn="l"/>
              </a:tabLst>
              <a:defRPr/>
            </a:pPr>
            <a:r>
              <a:rPr lang="en-GB" altLang="de-DE" sz="2000" dirty="0" err="1" smtClean="0"/>
              <a:t>Verlegen</a:t>
            </a:r>
            <a:r>
              <a:rPr lang="en-GB" altLang="de-DE" sz="2000" dirty="0" smtClean="0"/>
              <a:t> </a:t>
            </a:r>
            <a:r>
              <a:rPr lang="en-GB" altLang="de-DE" sz="2000" dirty="0" err="1" smtClean="0"/>
              <a:t>Zuleitung</a:t>
            </a:r>
            <a:r>
              <a:rPr lang="en-GB" altLang="de-DE" sz="2000" dirty="0" smtClean="0"/>
              <a:t> </a:t>
            </a:r>
            <a:r>
              <a:rPr lang="en-GB" altLang="de-DE" sz="2000" dirty="0" err="1" smtClean="0"/>
              <a:t>zum</a:t>
            </a:r>
            <a:r>
              <a:rPr lang="en-GB" altLang="de-DE" sz="2000" dirty="0" smtClean="0"/>
              <a:t> Reservoir</a:t>
            </a:r>
          </a:p>
          <a:p>
            <a:pPr marL="265113" indent="-265113">
              <a:spcAft>
                <a:spcPts val="1200"/>
              </a:spcAft>
              <a:buClr>
                <a:srgbClr val="009999"/>
              </a:buClr>
              <a:buSzPct val="90000"/>
              <a:tabLst>
                <a:tab pos="893763" algn="l"/>
              </a:tabLst>
              <a:defRPr/>
            </a:pPr>
            <a:r>
              <a:rPr lang="en-GB" altLang="de-DE" sz="2000" dirty="0" err="1" smtClean="0"/>
              <a:t>Bau</a:t>
            </a:r>
            <a:r>
              <a:rPr lang="en-GB" altLang="de-DE" sz="2000" dirty="0" smtClean="0"/>
              <a:t> Reservoir</a:t>
            </a:r>
          </a:p>
          <a:p>
            <a:pPr marL="265113" indent="-265113">
              <a:spcAft>
                <a:spcPts val="1200"/>
              </a:spcAft>
              <a:buClr>
                <a:srgbClr val="009999"/>
              </a:buClr>
              <a:buSzPct val="90000"/>
              <a:tabLst>
                <a:tab pos="893763" algn="l"/>
              </a:tabLst>
              <a:defRPr/>
            </a:pPr>
            <a:r>
              <a:rPr lang="en-GB" altLang="de-DE" sz="2000" dirty="0" err="1" smtClean="0"/>
              <a:t>Aushub</a:t>
            </a:r>
            <a:r>
              <a:rPr lang="en-GB" altLang="de-DE" sz="2000" dirty="0" smtClean="0"/>
              <a:t> und </a:t>
            </a:r>
            <a:r>
              <a:rPr lang="en-GB" altLang="de-DE" sz="2000" dirty="0" err="1" smtClean="0"/>
              <a:t>Bau</a:t>
            </a:r>
            <a:r>
              <a:rPr lang="en-GB" altLang="de-DE" sz="2000" dirty="0" smtClean="0"/>
              <a:t> des </a:t>
            </a:r>
            <a:r>
              <a:rPr lang="en-GB" altLang="de-DE" sz="2000" dirty="0" err="1" smtClean="0"/>
              <a:t>Verteilnetzes</a:t>
            </a:r>
            <a:endParaRPr lang="en-GB" altLang="de-DE" sz="2000" dirty="0" smtClean="0"/>
          </a:p>
          <a:p>
            <a:pPr marL="265113" indent="-265113">
              <a:spcAft>
                <a:spcPts val="1200"/>
              </a:spcAft>
              <a:buClr>
                <a:srgbClr val="009999"/>
              </a:buClr>
              <a:buSzPct val="90000"/>
              <a:tabLst>
                <a:tab pos="893763" algn="l"/>
              </a:tabLst>
              <a:defRPr/>
            </a:pPr>
            <a:r>
              <a:rPr lang="en-GB" altLang="de-DE" sz="2000" dirty="0" err="1" smtClean="0"/>
              <a:t>Konstruktion</a:t>
            </a:r>
            <a:r>
              <a:rPr lang="en-GB" altLang="de-DE" sz="2000" dirty="0" smtClean="0"/>
              <a:t> </a:t>
            </a:r>
            <a:r>
              <a:rPr lang="en-GB" altLang="de-DE" sz="2000" smtClean="0"/>
              <a:t>der </a:t>
            </a:r>
            <a:r>
              <a:rPr lang="en-GB" altLang="de-DE" sz="2000" smtClean="0"/>
              <a:t>Zapfstellen</a:t>
            </a:r>
          </a:p>
          <a:p>
            <a:pPr marL="265113" indent="-265113">
              <a:spcAft>
                <a:spcPts val="1200"/>
              </a:spcAft>
              <a:buClr>
                <a:srgbClr val="009999"/>
              </a:buClr>
              <a:buSzPct val="90000"/>
              <a:tabLst>
                <a:tab pos="893763" algn="l"/>
              </a:tabLst>
              <a:defRPr/>
            </a:pPr>
            <a:r>
              <a:rPr lang="en-GB" altLang="de-DE" sz="2000" smtClean="0"/>
              <a:t>Ausbildung für Betrieb</a:t>
            </a:r>
            <a:br>
              <a:rPr lang="en-GB" altLang="de-DE" sz="2000" smtClean="0"/>
            </a:br>
            <a:r>
              <a:rPr lang="en-GB" altLang="de-DE" sz="2000" smtClean="0"/>
              <a:t>und Unterhalt</a:t>
            </a:r>
            <a:endParaRPr lang="en-GB" altLang="de-DE" sz="2000" dirty="0" smtClean="0"/>
          </a:p>
          <a:p>
            <a:pPr marL="265113" indent="-265113">
              <a:spcAft>
                <a:spcPts val="1200"/>
              </a:spcAft>
              <a:buSzPct val="90000"/>
              <a:tabLst>
                <a:tab pos="893763" algn="l"/>
              </a:tabLst>
              <a:defRPr/>
            </a:pPr>
            <a:endParaRPr lang="en-GB" altLang="de-DE" sz="20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8875" y="1009104"/>
            <a:ext cx="5003985" cy="575985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ctrTitle"/>
          </p:nvPr>
        </p:nvSpPr>
        <p:spPr>
          <a:xfrm>
            <a:off x="900113" y="1042988"/>
            <a:ext cx="4140200" cy="803275"/>
          </a:xfrm>
        </p:spPr>
        <p:txBody>
          <a:bodyPr/>
          <a:lstStyle/>
          <a:p>
            <a:r>
              <a:rPr lang="en-GB" altLang="de-DE" smtClean="0"/>
              <a:t>Dorfbeteiligung</a:t>
            </a: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4FDFA99C-FEE3-40C8-A53A-F702C340FC48}" type="slidenum">
              <a:rPr lang="de-DE" altLang="de-DE" sz="130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de-DE" altLang="de-DE" sz="130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00113" y="1944427"/>
            <a:ext cx="3780159" cy="706437"/>
          </a:xfrm>
        </p:spPr>
        <p:txBody>
          <a:bodyPr/>
          <a:lstStyle/>
          <a:p>
            <a:pPr marL="0" indent="0">
              <a:spcAft>
                <a:spcPts val="1200"/>
              </a:spcAft>
              <a:buSzPct val="90000"/>
              <a:buFont typeface="Wingdings" panose="05000000000000000000" pitchFamily="2" charset="2"/>
              <a:buNone/>
              <a:tabLst>
                <a:tab pos="893763" algn="l"/>
              </a:tabLst>
            </a:pPr>
            <a:r>
              <a:rPr lang="en-GB" altLang="de-DE" sz="2000" smtClean="0"/>
              <a:t>Mitarbeit beim Aushub für die für die Quelle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900113" y="3560092"/>
            <a:ext cx="4140200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>
              <a:spcBef>
                <a:spcPct val="2000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>
                <a:tab pos="893763" algn="l"/>
              </a:tabLst>
              <a:defRPr/>
            </a:pPr>
            <a:r>
              <a:rPr lang="en-GB" sz="2000" kern="0" dirty="0" err="1">
                <a:latin typeface="+mn-lt"/>
              </a:rPr>
              <a:t>Aushub</a:t>
            </a:r>
            <a:r>
              <a:rPr lang="en-GB" sz="2000" kern="0" dirty="0">
                <a:latin typeface="+mn-lt"/>
              </a:rPr>
              <a:t> </a:t>
            </a:r>
            <a:r>
              <a:rPr lang="en-GB" sz="2000" kern="0" dirty="0" err="1">
                <a:latin typeface="+mn-lt"/>
              </a:rPr>
              <a:t>für</a:t>
            </a:r>
            <a:r>
              <a:rPr lang="en-GB" sz="2000" kern="0" dirty="0">
                <a:latin typeface="+mn-lt"/>
              </a:rPr>
              <a:t> Reservoir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903288" y="5617194"/>
            <a:ext cx="4140200" cy="154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>
                <a:tab pos="893763" algn="l"/>
              </a:tabLst>
              <a:defRPr/>
            </a:pPr>
            <a:r>
              <a:rPr lang="en-GB" sz="2000" kern="0" dirty="0">
                <a:latin typeface="+mn-lt"/>
              </a:rPr>
              <a:t>Transport von </a:t>
            </a:r>
            <a:r>
              <a:rPr lang="en-GB" sz="2000" kern="0" dirty="0" err="1">
                <a:latin typeface="+mn-lt"/>
              </a:rPr>
              <a:t>lokal</a:t>
            </a:r>
            <a:r>
              <a:rPr lang="en-GB" sz="2000" kern="0" dirty="0">
                <a:latin typeface="+mn-lt"/>
              </a:rPr>
              <a:t> </a:t>
            </a:r>
            <a:r>
              <a:rPr lang="en-GB" sz="2000" kern="0" dirty="0" err="1">
                <a:latin typeface="+mn-lt"/>
              </a:rPr>
              <a:t>nicht</a:t>
            </a:r>
            <a:r>
              <a:rPr lang="en-GB" sz="2000" kern="0" dirty="0">
                <a:latin typeface="+mn-lt"/>
              </a:rPr>
              <a:t> </a:t>
            </a:r>
            <a:r>
              <a:rPr lang="en-GB" sz="2000" kern="0" dirty="0" err="1">
                <a:latin typeface="+mn-lt"/>
              </a:rPr>
              <a:t>verfügbarem</a:t>
            </a:r>
            <a:r>
              <a:rPr lang="en-GB" sz="2000" kern="0" dirty="0">
                <a:latin typeface="+mn-lt"/>
              </a:rPr>
              <a:t> Material: </a:t>
            </a:r>
            <a:r>
              <a:rPr lang="en-GB" sz="2000" kern="0" dirty="0" err="1">
                <a:latin typeface="+mn-lt"/>
              </a:rPr>
              <a:t>Zement</a:t>
            </a:r>
            <a:r>
              <a:rPr lang="en-GB" sz="2000" kern="0" dirty="0">
                <a:latin typeface="+mn-lt"/>
              </a:rPr>
              <a:t>, Sand (der </a:t>
            </a:r>
            <a:r>
              <a:rPr lang="en-GB" sz="2000" kern="0" dirty="0" err="1">
                <a:latin typeface="+mn-lt"/>
              </a:rPr>
              <a:t>bestehende</a:t>
            </a:r>
            <a:r>
              <a:rPr lang="en-GB" sz="2000" kern="0" dirty="0">
                <a:latin typeface="+mn-lt"/>
              </a:rPr>
              <a:t> </a:t>
            </a:r>
            <a:r>
              <a:rPr lang="en-GB" sz="2000" kern="0" dirty="0" err="1">
                <a:latin typeface="+mn-lt"/>
              </a:rPr>
              <a:t>Weg</a:t>
            </a:r>
            <a:r>
              <a:rPr lang="en-GB" sz="2000" kern="0" dirty="0">
                <a:latin typeface="+mn-lt"/>
              </a:rPr>
              <a:t> </a:t>
            </a:r>
            <a:r>
              <a:rPr lang="en-GB" sz="2000" kern="0" dirty="0" err="1">
                <a:latin typeface="+mn-lt"/>
              </a:rPr>
              <a:t>wurde</a:t>
            </a:r>
            <a:r>
              <a:rPr lang="en-GB" sz="2000" kern="0" dirty="0">
                <a:latin typeface="+mn-lt"/>
              </a:rPr>
              <a:t> </a:t>
            </a:r>
            <a:r>
              <a:rPr lang="en-GB" sz="2000" kern="0" dirty="0" err="1">
                <a:latin typeface="+mn-lt"/>
              </a:rPr>
              <a:t>durch</a:t>
            </a:r>
            <a:r>
              <a:rPr lang="en-GB" sz="2000" kern="0" dirty="0">
                <a:latin typeface="+mn-lt"/>
              </a:rPr>
              <a:t> </a:t>
            </a:r>
            <a:r>
              <a:rPr lang="en-GB" sz="2000" kern="0" dirty="0" err="1">
                <a:latin typeface="+mn-lt"/>
              </a:rPr>
              <a:t>Strassenbau</a:t>
            </a:r>
            <a:r>
              <a:rPr lang="en-GB" sz="2000" kern="0" dirty="0">
                <a:latin typeface="+mn-lt"/>
              </a:rPr>
              <a:t> </a:t>
            </a:r>
            <a:r>
              <a:rPr lang="en-GB" sz="2000" kern="0" dirty="0" err="1">
                <a:latin typeface="+mn-lt"/>
              </a:rPr>
              <a:t>unpassierbar</a:t>
            </a:r>
            <a:r>
              <a:rPr lang="en-GB" sz="2000" kern="0" dirty="0">
                <a:latin typeface="+mn-lt"/>
              </a:rPr>
              <a:t>,  </a:t>
            </a:r>
            <a:r>
              <a:rPr lang="en-GB" sz="2000" kern="0" dirty="0" err="1">
                <a:latin typeface="+mn-lt"/>
              </a:rPr>
              <a:t>Bauverzögerung</a:t>
            </a:r>
            <a:r>
              <a:rPr lang="en-GB" sz="2000" kern="0" dirty="0">
                <a:latin typeface="+mn-lt"/>
              </a:rPr>
              <a:t>)</a:t>
            </a:r>
          </a:p>
        </p:txBody>
      </p:sp>
      <p:pic>
        <p:nvPicPr>
          <p:cNvPr id="15369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9100" y="5089525"/>
            <a:ext cx="3311525" cy="24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900113" y="2881920"/>
            <a:ext cx="41402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419100" indent="-419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n"/>
              <a:tabLst>
                <a:tab pos="2519363" algn="l"/>
              </a:tabLst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39788" indent="-4175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n"/>
              <a:tabLst>
                <a:tab pos="2519363" algn="l"/>
              </a:tabLst>
              <a:defRPr sz="2200">
                <a:solidFill>
                  <a:schemeClr val="tx1"/>
                </a:solidFill>
                <a:latin typeface="+mn-lt"/>
              </a:defRPr>
            </a:lvl2pPr>
            <a:lvl3pPr marL="1238250" indent="-3968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n"/>
              <a:tabLst>
                <a:tab pos="2519363" algn="l"/>
              </a:tabLst>
              <a:defRPr>
                <a:solidFill>
                  <a:schemeClr val="tx1"/>
                </a:solidFill>
                <a:latin typeface="+mn-lt"/>
              </a:defRPr>
            </a:lvl3pPr>
            <a:lvl4pPr marL="1679575" indent="-3492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n"/>
              <a:tabLst>
                <a:tab pos="2519363" algn="l"/>
              </a:tabLst>
              <a:defRPr sz="1500">
                <a:solidFill>
                  <a:schemeClr val="tx1"/>
                </a:solidFill>
                <a:latin typeface="+mn-lt"/>
              </a:defRPr>
            </a:lvl4pPr>
            <a:lvl5pPr marL="2097088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n"/>
              <a:tabLst>
                <a:tab pos="2519363" algn="l"/>
              </a:tabLst>
              <a:defRPr sz="1300">
                <a:solidFill>
                  <a:schemeClr val="tx1"/>
                </a:solidFill>
                <a:latin typeface="+mn-lt"/>
              </a:defRPr>
            </a:lvl5pPr>
            <a:lvl6pPr marL="2602340" indent="-29926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n"/>
              <a:tabLst>
                <a:tab pos="2520086" algn="l"/>
              </a:tabLst>
              <a:defRPr sz="1300">
                <a:solidFill>
                  <a:schemeClr val="tx1"/>
                </a:solidFill>
                <a:latin typeface="+mn-lt"/>
              </a:defRPr>
            </a:lvl6pPr>
            <a:lvl7pPr marL="3106357" indent="-29926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n"/>
              <a:tabLst>
                <a:tab pos="2520086" algn="l"/>
              </a:tabLst>
              <a:defRPr sz="1300">
                <a:solidFill>
                  <a:schemeClr val="tx1"/>
                </a:solidFill>
                <a:latin typeface="+mn-lt"/>
              </a:defRPr>
            </a:lvl7pPr>
            <a:lvl8pPr marL="3610374" indent="-29926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n"/>
              <a:tabLst>
                <a:tab pos="2520086" algn="l"/>
              </a:tabLst>
              <a:defRPr sz="1300">
                <a:solidFill>
                  <a:schemeClr val="tx1"/>
                </a:solidFill>
                <a:latin typeface="+mn-lt"/>
              </a:defRPr>
            </a:lvl8pPr>
            <a:lvl9pPr marL="4114392" indent="-29926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n"/>
              <a:tabLst>
                <a:tab pos="2520086" algn="l"/>
              </a:tabLst>
              <a:defRPr sz="13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Aft>
                <a:spcPts val="1200"/>
              </a:spcAft>
              <a:buSzPct val="90000"/>
              <a:buFont typeface="Wingdings" pitchFamily="2" charset="2"/>
              <a:buNone/>
              <a:tabLst>
                <a:tab pos="893763" algn="l"/>
              </a:tabLst>
              <a:defRPr/>
            </a:pPr>
            <a:r>
              <a:rPr lang="en-GB" altLang="de-DE" sz="2000" kern="0" dirty="0" err="1" smtClean="0"/>
              <a:t>Grabarbeiten</a:t>
            </a:r>
            <a:r>
              <a:rPr lang="en-GB" altLang="de-DE" sz="2000" kern="0" dirty="0" smtClean="0"/>
              <a:t> </a:t>
            </a:r>
            <a:r>
              <a:rPr lang="en-GB" altLang="de-DE" sz="2000" kern="0" dirty="0" err="1" smtClean="0"/>
              <a:t>für</a:t>
            </a:r>
            <a:r>
              <a:rPr lang="en-GB" altLang="de-DE" sz="2000" kern="0" dirty="0" smtClean="0"/>
              <a:t>  </a:t>
            </a:r>
            <a:r>
              <a:rPr lang="en-GB" altLang="de-DE" sz="2000" kern="0" dirty="0" err="1" smtClean="0"/>
              <a:t>alle</a:t>
            </a:r>
            <a:r>
              <a:rPr lang="en-GB" altLang="de-DE" sz="2000" kern="0" dirty="0" smtClean="0"/>
              <a:t> </a:t>
            </a:r>
            <a:r>
              <a:rPr lang="en-GB" altLang="de-DE" sz="2000" kern="0" dirty="0" err="1" smtClean="0"/>
              <a:t>Leitungen</a:t>
            </a:r>
            <a:endParaRPr lang="en-GB" altLang="de-DE" sz="2000" kern="0" dirty="0" smtClean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900112" y="4237100"/>
            <a:ext cx="4111625" cy="479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>
                <a:tab pos="893763" algn="l"/>
              </a:tabLst>
              <a:defRPr/>
            </a:pPr>
            <a:r>
              <a:rPr lang="en-GB" sz="2000" kern="0" dirty="0" err="1"/>
              <a:t>Sammeln</a:t>
            </a:r>
            <a:r>
              <a:rPr lang="en-GB" sz="2000" kern="0" dirty="0"/>
              <a:t> von </a:t>
            </a:r>
            <a:r>
              <a:rPr lang="en-GB" sz="2000" kern="0" err="1"/>
              <a:t>lokalen</a:t>
            </a:r>
            <a:r>
              <a:rPr lang="en-GB" sz="2000" kern="0"/>
              <a:t> </a:t>
            </a:r>
            <a:r>
              <a:rPr lang="en-GB" sz="2000" kern="0" smtClean="0"/>
              <a:t>Materialien</a:t>
            </a:r>
            <a:endParaRPr lang="en-GB" sz="2000" kern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6340" y="7430"/>
            <a:ext cx="3314285" cy="24770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5925" y="2551870"/>
            <a:ext cx="3314700" cy="2470273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916608" y="4896755"/>
            <a:ext cx="414020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>
                <a:tab pos="893763" algn="l"/>
              </a:tabLst>
              <a:defRPr/>
            </a:pPr>
            <a:r>
              <a:rPr lang="en-GB" sz="2000" kern="0" smtClean="0"/>
              <a:t>Betonkies </a:t>
            </a:r>
            <a:r>
              <a:rPr lang="en-GB" sz="2000" kern="0" dirty="0" err="1"/>
              <a:t>Herstellung</a:t>
            </a:r>
            <a:endParaRPr lang="en-GB" sz="2000" kern="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ctrTitle"/>
          </p:nvPr>
        </p:nvSpPr>
        <p:spPr>
          <a:xfrm>
            <a:off x="900113" y="1042988"/>
            <a:ext cx="4395787" cy="1225550"/>
          </a:xfrm>
        </p:spPr>
        <p:txBody>
          <a:bodyPr/>
          <a:lstStyle/>
          <a:p>
            <a:r>
              <a:rPr lang="en-GB" altLang="de-DE" sz="2400" smtClean="0"/>
              <a:t>Sicherstellung der Nachhaltigkeit der Wasserversorgung</a:t>
            </a: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C08B19B5-3F37-485B-821E-FC8886540352}" type="slidenum">
              <a:rPr lang="de-DE" altLang="de-DE" sz="130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de-DE" altLang="de-DE" sz="130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00112" y="2405063"/>
            <a:ext cx="3957637" cy="4622800"/>
          </a:xfrm>
        </p:spPr>
        <p:txBody>
          <a:bodyPr/>
          <a:lstStyle/>
          <a:p>
            <a:pPr marL="265113" indent="-265113">
              <a:spcAft>
                <a:spcPts val="600"/>
              </a:spcAft>
              <a:buClr>
                <a:srgbClr val="009999"/>
              </a:buClr>
              <a:buSzPct val="90000"/>
              <a:tabLst>
                <a:tab pos="893763" algn="l"/>
              </a:tabLst>
            </a:pPr>
            <a:r>
              <a:rPr lang="en-GB" altLang="de-DE" sz="2000" smtClean="0"/>
              <a:t>Identifikation und Wertschätzung durch hohe Eigenbeteiligung</a:t>
            </a:r>
          </a:p>
          <a:p>
            <a:pPr marL="265113" indent="-265113">
              <a:spcAft>
                <a:spcPts val="600"/>
              </a:spcAft>
              <a:buClr>
                <a:srgbClr val="009999"/>
              </a:buClr>
              <a:buSzPct val="90000"/>
              <a:tabLst>
                <a:tab pos="893763" algn="l"/>
              </a:tabLst>
            </a:pPr>
            <a:r>
              <a:rPr lang="en-GB" altLang="de-DE" sz="2000" smtClean="0"/>
              <a:t>Ausbildung: Brunnenmeister, Wasserkomitee</a:t>
            </a:r>
          </a:p>
          <a:p>
            <a:pPr marL="265113" indent="-265113">
              <a:spcAft>
                <a:spcPts val="600"/>
              </a:spcAft>
              <a:buClr>
                <a:srgbClr val="009999"/>
              </a:buClr>
              <a:buSzPct val="90000"/>
              <a:tabLst>
                <a:tab pos="893763" algn="l"/>
              </a:tabLst>
            </a:pPr>
            <a:r>
              <a:rPr lang="en-GB" altLang="de-DE" sz="2000" smtClean="0"/>
              <a:t>Gute Organisation inkl. Mittelbeschaffung</a:t>
            </a:r>
          </a:p>
          <a:p>
            <a:pPr marL="265113" indent="-265113">
              <a:spcAft>
                <a:spcPts val="600"/>
              </a:spcAft>
              <a:buClr>
                <a:srgbClr val="009999"/>
              </a:buClr>
              <a:buSzPct val="90000"/>
              <a:tabLst>
                <a:tab pos="893763" algn="l"/>
              </a:tabLst>
            </a:pPr>
            <a:r>
              <a:rPr lang="en-GB" altLang="de-DE" sz="2000" smtClean="0"/>
              <a:t>Einbezug der traditionellen Authoritäten</a:t>
            </a:r>
          </a:p>
          <a:p>
            <a:pPr marL="265113" indent="-265113">
              <a:spcAft>
                <a:spcPts val="600"/>
              </a:spcAft>
              <a:buClr>
                <a:srgbClr val="009999"/>
              </a:buClr>
              <a:buSzPct val="90000"/>
              <a:tabLst>
                <a:tab pos="893763" algn="l"/>
              </a:tabLst>
            </a:pPr>
            <a:r>
              <a:rPr lang="en-GB" altLang="de-DE" sz="2000" smtClean="0"/>
              <a:t>Einbezug der direkt Betroffenen (Frauen!)</a:t>
            </a:r>
          </a:p>
          <a:p>
            <a:pPr marL="265113" indent="-265113">
              <a:spcAft>
                <a:spcPts val="600"/>
              </a:spcAft>
              <a:buClr>
                <a:srgbClr val="009999"/>
              </a:buClr>
              <a:buSzPct val="90000"/>
              <a:tabLst>
                <a:tab pos="893763" algn="l"/>
              </a:tabLst>
            </a:pPr>
            <a:r>
              <a:rPr lang="en-GB" altLang="de-DE" sz="2000" smtClean="0"/>
              <a:t>Starke Mitbeteiligung der Gemeinde, Ausbildung, Uebergabe Verantwortung</a:t>
            </a:r>
          </a:p>
          <a:p>
            <a:pPr marL="265113" indent="-265113">
              <a:spcAft>
                <a:spcPts val="1200"/>
              </a:spcAft>
              <a:buSzPct val="90000"/>
              <a:tabLst>
                <a:tab pos="893763" algn="l"/>
              </a:tabLst>
            </a:pPr>
            <a:endParaRPr lang="en-GB" altLang="de-DE" sz="2000" smtClean="0"/>
          </a:p>
        </p:txBody>
      </p:sp>
      <p:pic>
        <p:nvPicPr>
          <p:cNvPr id="7" name="Picture 6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08625" y="7987"/>
            <a:ext cx="4572000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7038" y="3528603"/>
            <a:ext cx="4572000" cy="342924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ctrTitle"/>
          </p:nvPr>
        </p:nvSpPr>
        <p:spPr>
          <a:xfrm>
            <a:off x="900113" y="1042988"/>
            <a:ext cx="4395787" cy="1225550"/>
          </a:xfrm>
        </p:spPr>
        <p:txBody>
          <a:bodyPr/>
          <a:lstStyle/>
          <a:p>
            <a:r>
              <a:rPr lang="en-GB" altLang="de-DE" sz="2400" smtClean="0"/>
              <a:t>Erwartete Wirkungen durch die Wasserversorgung</a:t>
            </a: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12608A46-879E-4AA7-972D-67CA4EB1CB0F}" type="slidenum">
              <a:rPr lang="de-DE" altLang="de-DE" sz="130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de-DE" altLang="de-DE" sz="130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00112" y="2016125"/>
            <a:ext cx="4356224" cy="5545138"/>
          </a:xfrm>
        </p:spPr>
        <p:txBody>
          <a:bodyPr/>
          <a:lstStyle/>
          <a:p>
            <a:pPr marL="265113" indent="-265113">
              <a:spcAft>
                <a:spcPts val="600"/>
              </a:spcAft>
              <a:buClr>
                <a:srgbClr val="009999"/>
              </a:buClr>
              <a:buSzPct val="90000"/>
              <a:tabLst>
                <a:tab pos="893763" algn="l"/>
              </a:tabLst>
            </a:pPr>
            <a:r>
              <a:rPr lang="en-GB" altLang="de-DE" sz="2000" smtClean="0"/>
              <a:t>Verbesserung der Gesundheit vor allem der Kinder.</a:t>
            </a:r>
          </a:p>
          <a:p>
            <a:pPr marL="265113" indent="-265113">
              <a:spcAft>
                <a:spcPts val="600"/>
              </a:spcAft>
              <a:buClr>
                <a:srgbClr val="009999"/>
              </a:buClr>
              <a:buSzPct val="90000"/>
              <a:tabLst>
                <a:tab pos="893763" algn="l"/>
              </a:tabLst>
            </a:pPr>
            <a:r>
              <a:rPr lang="en-GB" altLang="de-DE" sz="2000" smtClean="0"/>
              <a:t>Verringerung der Arbeitslast vor allem für die Frauen</a:t>
            </a:r>
          </a:p>
          <a:p>
            <a:pPr marL="265113" indent="-265113">
              <a:spcAft>
                <a:spcPts val="600"/>
              </a:spcAft>
              <a:buClr>
                <a:srgbClr val="009999"/>
              </a:buClr>
              <a:buSzPct val="90000"/>
              <a:tabLst>
                <a:tab pos="893763" algn="l"/>
              </a:tabLst>
            </a:pPr>
            <a:r>
              <a:rPr lang="en-GB" altLang="de-DE" sz="2000" smtClean="0"/>
              <a:t>Verstärkte Zusammenarbeit innerhalb des Dorfes und Anpacken von weiteren Projekten (Schutz des Bergurwaldes, Tourismus)</a:t>
            </a:r>
          </a:p>
          <a:p>
            <a:pPr marL="265113" indent="-265113">
              <a:spcAft>
                <a:spcPts val="600"/>
              </a:spcAft>
              <a:buClr>
                <a:srgbClr val="009999"/>
              </a:buClr>
              <a:buSzPct val="90000"/>
              <a:tabLst>
                <a:tab pos="893763" algn="l"/>
              </a:tabLst>
            </a:pPr>
            <a:r>
              <a:rPr lang="en-GB" altLang="de-DE" sz="2000" smtClean="0"/>
              <a:t>Bessere Zusammenarbeit mit der Gemeinde Tubah (Vertrauensförderung: Zusammen können wir unsere “Welt” verbessern!)</a:t>
            </a:r>
          </a:p>
          <a:p>
            <a:pPr marL="265113" indent="-265113">
              <a:spcAft>
                <a:spcPts val="0"/>
              </a:spcAft>
              <a:buClr>
                <a:srgbClr val="009999"/>
              </a:buClr>
              <a:buSzPct val="90000"/>
              <a:tabLst>
                <a:tab pos="893763" algn="l"/>
              </a:tabLst>
            </a:pPr>
            <a:r>
              <a:rPr lang="en-GB" altLang="de-DE" sz="2000" smtClean="0"/>
              <a:t>Verbesserte </a:t>
            </a:r>
            <a:r>
              <a:rPr lang="en-GB" altLang="de-DE" sz="2000" smtClean="0"/>
              <a:t>Lebensqualität</a:t>
            </a:r>
          </a:p>
          <a:p>
            <a:pPr marL="706438" lvl="1" indent="-285750">
              <a:spcAft>
                <a:spcPts val="600"/>
              </a:spcAft>
              <a:buClr>
                <a:srgbClr val="009999"/>
              </a:buClr>
              <a:buSzPct val="90000"/>
              <a:buFont typeface="Wingdings" panose="05000000000000000000" pitchFamily="2" charset="2"/>
              <a:buChar char="Ø"/>
              <a:tabLst>
                <a:tab pos="893763" algn="l"/>
              </a:tabLst>
            </a:pPr>
            <a:r>
              <a:rPr lang="en-GB" altLang="de-DE" sz="1600" smtClean="0"/>
              <a:t>Reduktion der Abwanderung in Städte und Ausland</a:t>
            </a:r>
            <a:endParaRPr lang="en-GB" altLang="de-DE" sz="1600" smtClean="0"/>
          </a:p>
          <a:p>
            <a:pPr marL="265113" indent="-265113">
              <a:spcAft>
                <a:spcPts val="600"/>
              </a:spcAft>
              <a:buSzPct val="90000"/>
              <a:tabLst>
                <a:tab pos="893763" algn="l"/>
              </a:tabLst>
            </a:pPr>
            <a:endParaRPr lang="en-GB" altLang="de-DE" sz="2000" smtClean="0"/>
          </a:p>
          <a:p>
            <a:pPr marL="265113" indent="-265113">
              <a:spcAft>
                <a:spcPts val="1200"/>
              </a:spcAft>
              <a:buSzPct val="90000"/>
              <a:tabLst>
                <a:tab pos="893763" algn="l"/>
              </a:tabLst>
            </a:pPr>
            <a:endParaRPr lang="en-GB" altLang="de-DE" sz="2000" smtClean="0"/>
          </a:p>
        </p:txBody>
      </p:sp>
      <p:pic>
        <p:nvPicPr>
          <p:cNvPr id="7" name="Picture 6"/>
          <p:cNvPicPr/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663" r="2158"/>
          <a:stretch/>
        </p:blipFill>
        <p:spPr bwMode="auto">
          <a:xfrm>
            <a:off x="5508625" y="9897"/>
            <a:ext cx="4572000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982" t="8662" r="4896"/>
          <a:stretch/>
        </p:blipFill>
        <p:spPr bwMode="auto">
          <a:xfrm>
            <a:off x="5507038" y="3528603"/>
            <a:ext cx="4572000" cy="3514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ctrTitle"/>
          </p:nvPr>
        </p:nvSpPr>
        <p:spPr>
          <a:xfrm>
            <a:off x="900113" y="1042988"/>
            <a:ext cx="9012237" cy="865187"/>
          </a:xfrm>
        </p:spPr>
        <p:txBody>
          <a:bodyPr/>
          <a:lstStyle/>
          <a:p>
            <a:r>
              <a:rPr lang="en-GB" altLang="de-DE" smtClean="0"/>
              <a:t>Dank an Engelburg Wasserkooperation</a:t>
            </a:r>
            <a:br>
              <a:rPr lang="en-GB" altLang="de-DE" smtClean="0"/>
            </a:br>
            <a:r>
              <a:rPr lang="en-GB" altLang="de-DE" smtClean="0"/>
              <a:t>durch ein Fest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E199B834-0809-418E-8C06-0FDA06BC1C01}" type="slidenum">
              <a:rPr lang="de-DE" altLang="de-DE" sz="130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de-DE" altLang="de-DE" sz="130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75" y="2340471"/>
            <a:ext cx="4972050" cy="37781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" contras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1425" y="2340471"/>
            <a:ext cx="5029200" cy="377817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ctrTitle"/>
          </p:nvPr>
        </p:nvSpPr>
        <p:spPr>
          <a:xfrm>
            <a:off x="900113" y="1042988"/>
            <a:ext cx="9012237" cy="803275"/>
          </a:xfrm>
        </p:spPr>
        <p:txBody>
          <a:bodyPr/>
          <a:lstStyle/>
          <a:p>
            <a:r>
              <a:rPr lang="en-GB" altLang="de-DE" smtClean="0"/>
              <a:t>Eine bessere Zukunft für die neue Generation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68459631-8863-42DB-A202-9518493A3CC2}" type="slidenum">
              <a:rPr lang="de-DE" altLang="de-DE" sz="130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de-DE" altLang="de-DE" sz="130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325"/>
          <a:stretch/>
        </p:blipFill>
        <p:spPr>
          <a:xfrm>
            <a:off x="0" y="2340471"/>
            <a:ext cx="4973763" cy="37804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3170" y="2340471"/>
            <a:ext cx="5007455" cy="377904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ctrTitle"/>
          </p:nvPr>
        </p:nvSpPr>
        <p:spPr>
          <a:xfrm>
            <a:off x="900113" y="1042988"/>
            <a:ext cx="9012237" cy="613407"/>
          </a:xfrm>
        </p:spPr>
        <p:txBody>
          <a:bodyPr/>
          <a:lstStyle/>
          <a:p>
            <a:r>
              <a:rPr lang="en-GB" altLang="de-DE" smtClean="0"/>
              <a:t>Bau der Quellfassung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68459631-8863-42DB-A202-9518493A3CC2}" type="slidenum">
              <a:rPr lang="de-DE" altLang="de-DE" sz="130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de-DE" altLang="de-DE" sz="130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340471"/>
            <a:ext cx="4975902" cy="37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5644" y="2340471"/>
            <a:ext cx="5041232" cy="378042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611819" y="6227564"/>
            <a:ext cx="4363849" cy="829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504017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6pPr>
            <a:lvl7pPr marL="1008035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7pPr>
            <a:lvl8pPr marL="1512052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8pPr>
            <a:lvl9pPr marL="2016069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de-DE" sz="2000" b="0" kern="0" smtClean="0">
                <a:latin typeface="+mn-lt"/>
              </a:rPr>
              <a:t>Übersichts-Skizze Quellfassung Abungfen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5076316" y="6227564"/>
            <a:ext cx="4859847" cy="613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504017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6pPr>
            <a:lvl7pPr marL="1008035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7pPr>
            <a:lvl8pPr marL="1512052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8pPr>
            <a:lvl9pPr marL="2016069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de-DE" sz="2000" b="0" kern="0" smtClean="0">
                <a:latin typeface="+mn-lt"/>
              </a:rPr>
              <a:t>Aushub der Quellfassung</a:t>
            </a:r>
          </a:p>
        </p:txBody>
      </p:sp>
    </p:spTree>
    <p:extLst>
      <p:ext uri="{BB962C8B-B14F-4D97-AF65-F5344CB8AC3E}">
        <p14:creationId xmlns:p14="http://schemas.microsoft.com/office/powerpoint/2010/main" val="42056897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ctrTitle"/>
          </p:nvPr>
        </p:nvSpPr>
        <p:spPr>
          <a:xfrm>
            <a:off x="900113" y="1042988"/>
            <a:ext cx="9012237" cy="613407"/>
          </a:xfrm>
        </p:spPr>
        <p:txBody>
          <a:bodyPr/>
          <a:lstStyle/>
          <a:p>
            <a:r>
              <a:rPr lang="en-GB" altLang="de-DE" smtClean="0"/>
              <a:t>Bau der Quellfassung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68459631-8863-42DB-A202-9518493A3CC2}" type="slidenum">
              <a:rPr lang="de-DE" altLang="de-DE" sz="130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de-DE" altLang="de-DE" sz="130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67803" y="6227564"/>
            <a:ext cx="4507865" cy="613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504017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6pPr>
            <a:lvl7pPr marL="1008035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7pPr>
            <a:lvl8pPr marL="1512052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8pPr>
            <a:lvl9pPr marL="2016069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de-DE" sz="2000" b="0" kern="0" smtClean="0">
                <a:latin typeface="+mn-lt"/>
              </a:rPr>
              <a:t>Fassungsmauer Ansicht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5076316" y="6227564"/>
            <a:ext cx="4859847" cy="613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504017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6pPr>
            <a:lvl7pPr marL="1008035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7pPr>
            <a:lvl8pPr marL="1512052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8pPr>
            <a:lvl9pPr marL="2016069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de-DE" sz="2000" b="0" kern="0" smtClean="0">
                <a:latin typeface="+mn-lt"/>
              </a:rPr>
              <a:t>Fassungsmauer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7" y="2340471"/>
            <a:ext cx="4969042" cy="37804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8035" y="2340471"/>
            <a:ext cx="5029201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2269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ata\_skat\02_dtp\2010\10-2-015_sf-presentation\img\01\kamerun004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200" y="3046413"/>
            <a:ext cx="2921000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"/>
          <p:cNvSpPr>
            <a:spLocks noChangeArrowheads="1"/>
          </p:cNvSpPr>
          <p:nvPr/>
        </p:nvSpPr>
        <p:spPr bwMode="auto">
          <a:xfrm>
            <a:off x="0" y="1990725"/>
            <a:ext cx="1717675" cy="1820863"/>
          </a:xfrm>
          <a:prstGeom prst="rect">
            <a:avLst/>
          </a:prstGeom>
          <a:solidFill>
            <a:schemeClr val="tx1">
              <a:alpha val="2313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de-DE" sz="2400">
              <a:latin typeface="Tahoma" panose="020B0604030504040204" pitchFamily="34" charset="0"/>
            </a:endParaRPr>
          </a:p>
        </p:txBody>
      </p:sp>
      <p:sp>
        <p:nvSpPr>
          <p:cNvPr id="4100" name="Title 1"/>
          <p:cNvSpPr>
            <a:spLocks noGrp="1"/>
          </p:cNvSpPr>
          <p:nvPr>
            <p:ph type="ctrTitle"/>
          </p:nvPr>
        </p:nvSpPr>
        <p:spPr>
          <a:xfrm>
            <a:off x="900113" y="1042988"/>
            <a:ext cx="2205037" cy="509587"/>
          </a:xfrm>
        </p:spPr>
        <p:txBody>
          <a:bodyPr/>
          <a:lstStyle/>
          <a:p>
            <a:r>
              <a:rPr lang="en-GB" altLang="de-DE" smtClean="0"/>
              <a:t>Kamerun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863" y="1089025"/>
            <a:ext cx="6080125" cy="1230313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GB" altLang="de-DE" sz="1900" smtClean="0"/>
              <a:t>475’440 km</a:t>
            </a:r>
            <a:r>
              <a:rPr lang="en-GB" altLang="de-DE" sz="1900" baseline="30000" smtClean="0"/>
              <a:t>2</a:t>
            </a:r>
            <a:r>
              <a:rPr lang="en-GB" altLang="de-DE" sz="1900" smtClean="0"/>
              <a:t> &gt; 10 x CH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GB" altLang="de-DE" sz="1900" smtClean="0"/>
              <a:t>19 Mio Einwohner (2 ethnische Gruppen und</a:t>
            </a:r>
            <a:br>
              <a:rPr lang="en-GB" altLang="de-DE" sz="1900" smtClean="0"/>
            </a:br>
            <a:r>
              <a:rPr lang="en-GB" altLang="de-DE" sz="1900" smtClean="0"/>
              <a:t>viele Stämme)</a:t>
            </a:r>
          </a:p>
        </p:txBody>
      </p:sp>
      <p:sp>
        <p:nvSpPr>
          <p:cNvPr id="4102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1775570D-DD16-46CC-9179-0138DEB88CE7}" type="slidenum">
              <a:rPr lang="de-DE" altLang="de-DE" sz="130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de-DE" altLang="de-DE" sz="1300">
              <a:solidFill>
                <a:schemeClr val="bg1"/>
              </a:solidFill>
            </a:endParaRPr>
          </a:p>
        </p:txBody>
      </p:sp>
      <p:pic>
        <p:nvPicPr>
          <p:cNvPr id="4103" name="Picture 3" descr="C:\data\_skat\02_dtp\2010\10-2-015_sf-presentation\img\01\afrika001_0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08175"/>
            <a:ext cx="1638300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836988" y="2266950"/>
            <a:ext cx="6080125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  <a:tabLst>
                <a:tab pos="2519363" algn="l"/>
              </a:tabLst>
              <a:defRPr/>
            </a:pPr>
            <a:r>
              <a:rPr lang="en-GB" sz="1900" b="1" kern="0" dirty="0">
                <a:latin typeface="+mn-lt"/>
              </a:rPr>
              <a:t>Geschichte:</a:t>
            </a:r>
          </a:p>
          <a:p>
            <a: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  <a:tabLst>
                <a:tab pos="1081088" algn="l"/>
              </a:tabLst>
              <a:defRPr/>
            </a:pPr>
            <a:r>
              <a:rPr lang="en-GB" sz="1900" kern="0" dirty="0">
                <a:latin typeface="+mn-lt"/>
              </a:rPr>
              <a:t>ab 1470	</a:t>
            </a:r>
            <a:r>
              <a:rPr lang="en-GB" sz="1900" kern="0" dirty="0" err="1">
                <a:latin typeface="+mn-lt"/>
              </a:rPr>
              <a:t>Portugiesen</a:t>
            </a:r>
            <a:r>
              <a:rPr lang="en-GB" sz="1900" kern="0" dirty="0">
                <a:latin typeface="+mn-lt"/>
              </a:rPr>
              <a:t>, </a:t>
            </a:r>
            <a:r>
              <a:rPr lang="en-GB" sz="1900" kern="0" dirty="0" err="1">
                <a:latin typeface="+mn-lt"/>
              </a:rPr>
              <a:t>Spanier</a:t>
            </a:r>
            <a:r>
              <a:rPr lang="en-GB" sz="1900" kern="0" dirty="0">
                <a:latin typeface="+mn-lt"/>
              </a:rPr>
              <a:t>,</a:t>
            </a:r>
          </a:p>
          <a:p>
            <a: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  <a:tabLst>
                <a:tab pos="1081088" algn="l"/>
              </a:tabLst>
              <a:defRPr/>
            </a:pPr>
            <a:r>
              <a:rPr lang="en-GB" sz="1900" kern="0" dirty="0" err="1">
                <a:latin typeface="+mn-lt"/>
              </a:rPr>
              <a:t>bis</a:t>
            </a:r>
            <a:r>
              <a:rPr lang="en-GB" sz="1900" kern="0" dirty="0">
                <a:latin typeface="+mn-lt"/>
              </a:rPr>
              <a:t> 1916	</a:t>
            </a:r>
            <a:r>
              <a:rPr lang="en-GB" sz="1900" kern="0" dirty="0" err="1">
                <a:latin typeface="+mn-lt"/>
              </a:rPr>
              <a:t>Holländer</a:t>
            </a:r>
            <a:r>
              <a:rPr lang="en-GB" sz="1900" kern="0" dirty="0">
                <a:latin typeface="+mn-lt"/>
              </a:rPr>
              <a:t>, Deutsche, </a:t>
            </a:r>
            <a:r>
              <a:rPr lang="en-GB" sz="1900" kern="0" dirty="0" err="1">
                <a:latin typeface="+mn-lt"/>
              </a:rPr>
              <a:t>Engländer</a:t>
            </a:r>
            <a:r>
              <a:rPr lang="en-GB" sz="1900" kern="0" dirty="0">
                <a:latin typeface="+mn-lt"/>
              </a:rPr>
              <a:t> &amp; </a:t>
            </a:r>
            <a:r>
              <a:rPr lang="en-GB" sz="1900" kern="0" dirty="0" err="1">
                <a:latin typeface="+mn-lt"/>
              </a:rPr>
              <a:t>Franzosen</a:t>
            </a:r>
            <a:endParaRPr lang="en-GB" sz="1900" kern="0" dirty="0">
              <a:latin typeface="+mn-lt"/>
            </a:endParaRPr>
          </a:p>
          <a:p>
            <a: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  <a:tabLst>
                <a:tab pos="1081088" algn="l"/>
              </a:tabLst>
              <a:defRPr/>
            </a:pPr>
            <a:r>
              <a:rPr lang="en-GB" sz="1900" kern="0" dirty="0">
                <a:latin typeface="+mn-lt"/>
              </a:rPr>
              <a:t>1960	</a:t>
            </a:r>
            <a:r>
              <a:rPr lang="en-GB" sz="1900" kern="0" dirty="0" err="1">
                <a:latin typeface="+mn-lt"/>
              </a:rPr>
              <a:t>Unabhängigkeit</a:t>
            </a:r>
            <a:endParaRPr lang="en-GB" sz="1900" kern="0" dirty="0">
              <a:latin typeface="+mn-lt"/>
            </a:endParaRPr>
          </a:p>
        </p:txBody>
      </p:sp>
      <p:sp>
        <p:nvSpPr>
          <p:cNvPr id="4105" name="Oval 8"/>
          <p:cNvSpPr>
            <a:spLocks noChangeArrowheads="1"/>
          </p:cNvSpPr>
          <p:nvPr/>
        </p:nvSpPr>
        <p:spPr bwMode="auto">
          <a:xfrm>
            <a:off x="1081088" y="5549900"/>
            <a:ext cx="158750" cy="1143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de-DE" sz="2400">
              <a:latin typeface="Tahoma" panose="020B060403050404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836988" y="3863975"/>
            <a:ext cx="6080125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  <a:tabLst>
                <a:tab pos="2519363" algn="l"/>
              </a:tabLst>
              <a:defRPr/>
            </a:pPr>
            <a:r>
              <a:rPr lang="en-GB" sz="1900" b="1" kern="0" dirty="0" err="1">
                <a:latin typeface="+mn-lt"/>
              </a:rPr>
              <a:t>Geografie</a:t>
            </a:r>
            <a:r>
              <a:rPr lang="en-GB" sz="1900" b="1" kern="0" dirty="0">
                <a:latin typeface="+mn-lt"/>
              </a:rPr>
              <a:t>:</a:t>
            </a:r>
          </a:p>
          <a:p>
            <a: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  <a:tabLst>
                <a:tab pos="808038" algn="l"/>
              </a:tabLst>
              <a:defRPr/>
            </a:pPr>
            <a:r>
              <a:rPr lang="en-GB" sz="1900" kern="0" dirty="0">
                <a:latin typeface="+mn-lt"/>
              </a:rPr>
              <a:t>40%	</a:t>
            </a:r>
            <a:r>
              <a:rPr lang="en-GB" sz="1900" kern="0" dirty="0" err="1">
                <a:latin typeface="+mn-lt"/>
              </a:rPr>
              <a:t>Tropischer</a:t>
            </a:r>
            <a:r>
              <a:rPr lang="en-GB" sz="1900" kern="0" dirty="0">
                <a:latin typeface="+mn-lt"/>
              </a:rPr>
              <a:t> </a:t>
            </a:r>
            <a:r>
              <a:rPr lang="en-GB" sz="1900" kern="0" dirty="0" err="1">
                <a:latin typeface="+mn-lt"/>
              </a:rPr>
              <a:t>Regenwald</a:t>
            </a:r>
            <a:endParaRPr lang="en-GB" sz="1900" kern="0" dirty="0">
              <a:latin typeface="+mn-lt"/>
            </a:endParaRPr>
          </a:p>
          <a:p>
            <a: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  <a:tabLst>
                <a:tab pos="808038" algn="l"/>
              </a:tabLst>
              <a:defRPr/>
            </a:pPr>
            <a:r>
              <a:rPr lang="en-GB" sz="1900" kern="0" dirty="0">
                <a:latin typeface="+mn-lt"/>
              </a:rPr>
              <a:t>30%	</a:t>
            </a:r>
            <a:r>
              <a:rPr lang="en-GB" sz="1900" kern="0" dirty="0" err="1">
                <a:latin typeface="+mn-lt"/>
              </a:rPr>
              <a:t>Grasland</a:t>
            </a:r>
            <a:endParaRPr lang="en-GB" sz="1900" kern="0" dirty="0">
              <a:latin typeface="+mn-lt"/>
            </a:endParaRPr>
          </a:p>
          <a:p>
            <a: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  <a:tabLst>
                <a:tab pos="808038" algn="l"/>
              </a:tabLst>
              <a:defRPr/>
            </a:pPr>
            <a:r>
              <a:rPr lang="en-GB" sz="1900" kern="0" dirty="0">
                <a:latin typeface="+mn-lt"/>
              </a:rPr>
              <a:t>30%	</a:t>
            </a:r>
            <a:r>
              <a:rPr lang="en-GB" sz="1900" kern="0" dirty="0" err="1">
                <a:latin typeface="+mn-lt"/>
              </a:rPr>
              <a:t>Savanne</a:t>
            </a:r>
            <a:r>
              <a:rPr lang="en-GB" sz="1900" kern="0" dirty="0">
                <a:latin typeface="+mn-lt"/>
              </a:rPr>
              <a:t> - </a:t>
            </a:r>
            <a:r>
              <a:rPr lang="en-GB" sz="1900" kern="0" dirty="0" err="1">
                <a:latin typeface="+mn-lt"/>
              </a:rPr>
              <a:t>Wüste</a:t>
            </a:r>
            <a:endParaRPr lang="en-GB" sz="1900" kern="0" dirty="0">
              <a:latin typeface="+mn-lt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081088" y="5278438"/>
            <a:ext cx="931862" cy="32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  <a:tabLst>
                <a:tab pos="2519363" algn="l"/>
              </a:tabLst>
              <a:defRPr/>
            </a:pPr>
            <a:r>
              <a:rPr lang="en-GB" sz="1500" b="1" kern="0" dirty="0" err="1">
                <a:latin typeface="+mn-lt"/>
              </a:rPr>
              <a:t>Abungfen</a:t>
            </a:r>
            <a:endParaRPr lang="en-GB" sz="1500" kern="0" dirty="0">
              <a:latin typeface="+mn-lt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3836988" y="5465763"/>
            <a:ext cx="6080125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  <a:tabLst>
                <a:tab pos="2519363" algn="l"/>
              </a:tabLst>
              <a:defRPr/>
            </a:pPr>
            <a:r>
              <a:rPr lang="en-GB" sz="1900" b="1" kern="0" dirty="0" err="1">
                <a:latin typeface="+mn-lt"/>
              </a:rPr>
              <a:t>Wirtschaft</a:t>
            </a:r>
            <a:r>
              <a:rPr lang="en-GB" sz="1900" b="1" kern="0" dirty="0">
                <a:latin typeface="+mn-lt"/>
              </a:rPr>
              <a:t> / Export:</a:t>
            </a:r>
          </a:p>
          <a:p>
            <a: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  <a:tabLst>
                <a:tab pos="808038" algn="l"/>
              </a:tabLst>
              <a:defRPr/>
            </a:pPr>
            <a:r>
              <a:rPr lang="en-GB" sz="1900" kern="0" dirty="0" err="1">
                <a:latin typeface="+mn-lt"/>
              </a:rPr>
              <a:t>Öl</a:t>
            </a:r>
            <a:r>
              <a:rPr lang="en-GB" sz="1900" kern="0" dirty="0">
                <a:latin typeface="+mn-lt"/>
              </a:rPr>
              <a:t> und </a:t>
            </a:r>
            <a:r>
              <a:rPr lang="en-GB" sz="1900" kern="0" dirty="0" err="1">
                <a:latin typeface="+mn-lt"/>
              </a:rPr>
              <a:t>tropische</a:t>
            </a:r>
            <a:r>
              <a:rPr lang="en-GB" sz="1900" kern="0" dirty="0">
                <a:latin typeface="+mn-lt"/>
              </a:rPr>
              <a:t> </a:t>
            </a:r>
            <a:r>
              <a:rPr lang="en-GB" sz="1900" kern="0" dirty="0" err="1">
                <a:latin typeface="+mn-lt"/>
              </a:rPr>
              <a:t>Hölzer</a:t>
            </a:r>
            <a:endParaRPr lang="en-GB" sz="1900" kern="0" dirty="0">
              <a:latin typeface="+mn-lt"/>
            </a:endParaRPr>
          </a:p>
          <a:p>
            <a: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  <a:tabLst>
                <a:tab pos="808038" algn="l"/>
              </a:tabLst>
              <a:defRPr/>
            </a:pPr>
            <a:r>
              <a:rPr lang="en-GB" sz="1900" kern="0" dirty="0" err="1">
                <a:latin typeface="+mn-lt"/>
              </a:rPr>
              <a:t>Kakao</a:t>
            </a:r>
            <a:r>
              <a:rPr lang="en-GB" sz="1900" kern="0" dirty="0">
                <a:latin typeface="+mn-lt"/>
              </a:rPr>
              <a:t>, </a:t>
            </a:r>
            <a:r>
              <a:rPr lang="en-GB" sz="1900" kern="0" dirty="0" err="1">
                <a:latin typeface="+mn-lt"/>
              </a:rPr>
              <a:t>Kaffee</a:t>
            </a:r>
            <a:r>
              <a:rPr lang="en-GB" sz="1900" kern="0" dirty="0">
                <a:latin typeface="+mn-lt"/>
              </a:rPr>
              <a:t>, </a:t>
            </a:r>
            <a:r>
              <a:rPr lang="en-GB" sz="1900" kern="0" dirty="0" err="1">
                <a:latin typeface="+mn-lt"/>
              </a:rPr>
              <a:t>Bananen</a:t>
            </a:r>
            <a:r>
              <a:rPr lang="en-GB" sz="1900" kern="0" dirty="0">
                <a:latin typeface="+mn-lt"/>
              </a:rPr>
              <a:t>,</a:t>
            </a:r>
          </a:p>
          <a:p>
            <a: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  <a:tabLst>
                <a:tab pos="808038" algn="l"/>
              </a:tabLst>
              <a:defRPr/>
            </a:pPr>
            <a:r>
              <a:rPr lang="en-GB" sz="1900" kern="0" dirty="0" err="1">
                <a:latin typeface="+mn-lt"/>
              </a:rPr>
              <a:t>Baumwolle</a:t>
            </a:r>
            <a:r>
              <a:rPr lang="en-GB" sz="1900" kern="0" dirty="0">
                <a:latin typeface="+mn-lt"/>
              </a:rPr>
              <a:t> und </a:t>
            </a:r>
            <a:r>
              <a:rPr lang="en-GB" sz="1900" kern="0" dirty="0" err="1">
                <a:latin typeface="+mn-lt"/>
              </a:rPr>
              <a:t>Kautschuk</a:t>
            </a:r>
            <a:endParaRPr lang="en-GB" sz="1900" kern="0" dirty="0">
              <a:latin typeface="+mn-lt"/>
            </a:endParaRPr>
          </a:p>
          <a:p>
            <a: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  <a:tabLst>
                <a:tab pos="808038" algn="l"/>
              </a:tabLst>
              <a:defRPr/>
            </a:pPr>
            <a:r>
              <a:rPr lang="en-GB" sz="1900" kern="0" dirty="0">
                <a:latin typeface="+mn-lt"/>
              </a:rPr>
              <a:t>“Menschen”: </a:t>
            </a:r>
            <a:r>
              <a:rPr lang="en-GB" sz="1900" kern="0" dirty="0" err="1">
                <a:latin typeface="+mn-lt"/>
              </a:rPr>
              <a:t>Wirtschaftsflüchtlinge</a:t>
            </a:r>
            <a:r>
              <a:rPr lang="en-GB" sz="1900" kern="0" dirty="0">
                <a:latin typeface="+mn-lt"/>
              </a:rPr>
              <a:t>, </a:t>
            </a:r>
            <a:r>
              <a:rPr lang="en-GB" sz="1900" kern="0" dirty="0" err="1">
                <a:latin typeface="+mn-lt"/>
              </a:rPr>
              <a:t>ausgebildete</a:t>
            </a:r>
            <a:r>
              <a:rPr lang="en-GB" sz="1900" kern="0" dirty="0">
                <a:latin typeface="+mn-lt"/>
              </a:rPr>
              <a:t> </a:t>
            </a:r>
            <a:r>
              <a:rPr lang="en-GB" sz="1900" kern="0" dirty="0" err="1">
                <a:latin typeface="+mn-lt"/>
              </a:rPr>
              <a:t>Leute</a:t>
            </a:r>
            <a:r>
              <a:rPr lang="en-GB" sz="1900" kern="0" dirty="0">
                <a:latin typeface="+mn-lt"/>
              </a:rPr>
              <a:t>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ctrTitle"/>
          </p:nvPr>
        </p:nvSpPr>
        <p:spPr>
          <a:xfrm>
            <a:off x="900113" y="1042988"/>
            <a:ext cx="9012237" cy="613407"/>
          </a:xfrm>
        </p:spPr>
        <p:txBody>
          <a:bodyPr/>
          <a:lstStyle/>
          <a:p>
            <a:r>
              <a:rPr lang="en-GB" altLang="de-DE" smtClean="0"/>
              <a:t>Bau der Quellfassung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68459631-8863-42DB-A202-9518493A3CC2}" type="slidenum">
              <a:rPr lang="de-DE" altLang="de-DE" sz="130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de-DE" altLang="de-DE" sz="130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287785" y="6263568"/>
            <a:ext cx="2664296" cy="613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504017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6pPr>
            <a:lvl7pPr marL="1008035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7pPr>
            <a:lvl8pPr marL="1512052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8pPr>
            <a:lvl9pPr marL="2016069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de-DE" sz="2000" b="0" kern="0" smtClean="0">
                <a:latin typeface="+mn-lt"/>
              </a:rPr>
              <a:t>Inspektionskammer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6984528" y="6263568"/>
            <a:ext cx="2232249" cy="613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504017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6pPr>
            <a:lvl7pPr marL="1008035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7pPr>
            <a:lvl8pPr marL="1512052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8pPr>
            <a:lvl9pPr marL="2016069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de-DE" sz="2000" b="0" kern="0" smtClean="0">
                <a:latin typeface="+mn-lt"/>
              </a:rPr>
              <a:t>Quell-Ertrag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064" y="2340471"/>
            <a:ext cx="3302542" cy="37800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3348125" y="6263568"/>
            <a:ext cx="2592288" cy="54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504017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6pPr>
            <a:lvl7pPr marL="1008035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7pPr>
            <a:lvl8pPr marL="1512052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8pPr>
            <a:lvl9pPr marL="2016069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de-DE" sz="2000" b="0" kern="0" smtClean="0">
                <a:latin typeface="+mn-lt"/>
              </a:rPr>
              <a:t>Quelle abdichten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7045" y="2340471"/>
            <a:ext cx="3554735" cy="378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646405" y="2684413"/>
            <a:ext cx="3780000" cy="309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2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ctrTitle"/>
          </p:nvPr>
        </p:nvSpPr>
        <p:spPr>
          <a:xfrm>
            <a:off x="900113" y="1042988"/>
            <a:ext cx="9012237" cy="613407"/>
          </a:xfrm>
        </p:spPr>
        <p:txBody>
          <a:bodyPr/>
          <a:lstStyle/>
          <a:p>
            <a:r>
              <a:rPr lang="en-GB" altLang="de-DE" smtClean="0"/>
              <a:t>Unterhalt = Neues Konzept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68459631-8863-42DB-A202-9518493A3CC2}" type="slidenum">
              <a:rPr lang="de-DE" altLang="de-DE" sz="130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de-DE" altLang="de-DE" sz="1300">
              <a:solidFill>
                <a:schemeClr val="bg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31800" y="6227564"/>
            <a:ext cx="4440658" cy="613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504017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6pPr>
            <a:lvl7pPr marL="1008035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7pPr>
            <a:lvl8pPr marL="1512052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8pPr>
            <a:lvl9pPr marL="2016069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de-DE" sz="2000" b="0" kern="0" smtClean="0">
                <a:latin typeface="+mn-lt"/>
              </a:rPr>
              <a:t>Traditioneller Hausbau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340471"/>
            <a:ext cx="5017168" cy="37800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5112320" y="6227564"/>
            <a:ext cx="4983559" cy="613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504017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6pPr>
            <a:lvl7pPr marL="1008035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7pPr>
            <a:lvl8pPr marL="1512052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8pPr>
            <a:lvl9pPr marL="2016069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de-DE" sz="2000" b="0" kern="0" smtClean="0"/>
              <a:t>Detail</a:t>
            </a:r>
            <a:endParaRPr lang="en-GB" altLang="de-DE" sz="2000" b="0" ker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8012" y="2340471"/>
            <a:ext cx="4981074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755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ctrTitle"/>
          </p:nvPr>
        </p:nvSpPr>
        <p:spPr>
          <a:xfrm>
            <a:off x="900113" y="1042988"/>
            <a:ext cx="9012237" cy="613407"/>
          </a:xfrm>
        </p:spPr>
        <p:txBody>
          <a:bodyPr/>
          <a:lstStyle/>
          <a:p>
            <a:r>
              <a:rPr lang="en-GB" altLang="de-DE" smtClean="0"/>
              <a:t>Unterhalt = Neues Konzept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68459631-8863-42DB-A202-9518493A3CC2}" type="slidenum">
              <a:rPr lang="de-DE" altLang="de-DE" sz="130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de-DE" altLang="de-DE" sz="1300">
              <a:solidFill>
                <a:schemeClr val="bg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5076316" y="6227564"/>
            <a:ext cx="4859847" cy="613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504017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6pPr>
            <a:lvl7pPr marL="1008035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7pPr>
            <a:lvl8pPr marL="1512052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8pPr>
            <a:lvl9pPr marL="2016069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de-DE" sz="2000" b="0" kern="0" smtClean="0">
                <a:latin typeface="+mn-lt"/>
              </a:rPr>
              <a:t>Fehlender Unterhalt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4967" y="2340471"/>
            <a:ext cx="5040000" cy="37800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467803" y="6227564"/>
            <a:ext cx="4507865" cy="613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504017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6pPr>
            <a:lvl7pPr marL="1008035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7pPr>
            <a:lvl8pPr marL="1512052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8pPr>
            <a:lvl9pPr marL="2016069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de-DE" sz="2000" b="0" kern="0" smtClean="0">
                <a:latin typeface="+mn-lt"/>
              </a:rPr>
              <a:t>Traditionelles Grassdach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340471"/>
            <a:ext cx="4970133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4376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ctrTitle"/>
          </p:nvPr>
        </p:nvSpPr>
        <p:spPr>
          <a:xfrm>
            <a:off x="900113" y="1042988"/>
            <a:ext cx="9012237" cy="613407"/>
          </a:xfrm>
        </p:spPr>
        <p:txBody>
          <a:bodyPr/>
          <a:lstStyle/>
          <a:p>
            <a:r>
              <a:rPr lang="en-GB" altLang="de-DE" smtClean="0"/>
              <a:t>Unterhalt = Neues Konzept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68459631-8863-42DB-A202-9518493A3CC2}" type="slidenum">
              <a:rPr lang="de-DE" altLang="de-DE" sz="130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de-DE" altLang="de-DE" sz="130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67803" y="6227564"/>
            <a:ext cx="4507865" cy="613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504017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6pPr>
            <a:lvl7pPr marL="1008035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7pPr>
            <a:lvl8pPr marL="1512052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8pPr>
            <a:lvl9pPr marL="2016069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de-DE" sz="2000" b="0" kern="0"/>
              <a:t>Fehlender Unterhalt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316" y="2340471"/>
            <a:ext cx="5006147" cy="3780000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340471"/>
            <a:ext cx="4968875" cy="37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5076316" y="6227564"/>
            <a:ext cx="4507865" cy="613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504017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6pPr>
            <a:lvl7pPr marL="1008035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7pPr>
            <a:lvl8pPr marL="1512052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8pPr>
            <a:lvl9pPr marL="2016069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de-DE" sz="2000" b="0" kern="0" smtClean="0"/>
              <a:t>Sauberes Wasser hat einen Wert</a:t>
            </a:r>
            <a:endParaRPr lang="en-GB" altLang="de-DE" sz="2000" b="0" kern="0"/>
          </a:p>
        </p:txBody>
      </p:sp>
    </p:spTree>
    <p:extLst>
      <p:ext uri="{BB962C8B-B14F-4D97-AF65-F5344CB8AC3E}">
        <p14:creationId xmlns:p14="http://schemas.microsoft.com/office/powerpoint/2010/main" val="25220067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ctrTitle"/>
          </p:nvPr>
        </p:nvSpPr>
        <p:spPr>
          <a:xfrm>
            <a:off x="900113" y="1042988"/>
            <a:ext cx="9012237" cy="613407"/>
          </a:xfrm>
        </p:spPr>
        <p:txBody>
          <a:bodyPr/>
          <a:lstStyle/>
          <a:p>
            <a:r>
              <a:rPr lang="en-GB" altLang="de-DE" smtClean="0"/>
              <a:t>Ausbildung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68459631-8863-42DB-A202-9518493A3CC2}" type="slidenum">
              <a:rPr lang="de-DE" altLang="de-DE" sz="130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de-DE" altLang="de-DE" sz="130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59793" y="6227564"/>
            <a:ext cx="4615876" cy="613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504017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6pPr>
            <a:lvl7pPr marL="1008035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7pPr>
            <a:lvl8pPr marL="1512052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8pPr>
            <a:lvl9pPr marL="2016069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de-DE" sz="2000" b="0" kern="0" smtClean="0"/>
              <a:t>Theorie</a:t>
            </a:r>
            <a:endParaRPr lang="en-GB" altLang="de-DE" sz="2000" b="0" ker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99" y="2340471"/>
            <a:ext cx="4981074" cy="378042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5076316" y="6227564"/>
            <a:ext cx="4859847" cy="613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504017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6pPr>
            <a:lvl7pPr marL="1008035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7pPr>
            <a:lvl8pPr marL="1512052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8pPr>
            <a:lvl9pPr marL="2016069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de-DE" sz="2000" b="0" kern="0" smtClean="0">
                <a:latin typeface="+mn-lt"/>
              </a:rPr>
              <a:t>Praxis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6221" y="2340471"/>
            <a:ext cx="5029200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81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ctrTitle"/>
          </p:nvPr>
        </p:nvSpPr>
        <p:spPr>
          <a:xfrm>
            <a:off x="900113" y="1042988"/>
            <a:ext cx="9012237" cy="613407"/>
          </a:xfrm>
        </p:spPr>
        <p:txBody>
          <a:bodyPr/>
          <a:lstStyle/>
          <a:p>
            <a:r>
              <a:rPr lang="en-GB" altLang="de-DE" smtClean="0"/>
              <a:t>Ausbildung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68459631-8863-42DB-A202-9518493A3CC2}" type="slidenum">
              <a:rPr lang="de-DE" altLang="de-DE" sz="130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de-DE" altLang="de-DE" sz="130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5112320" y="6228903"/>
            <a:ext cx="4968305" cy="613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504017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6pPr>
            <a:lvl7pPr marL="1008035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7pPr>
            <a:lvl8pPr marL="1512052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8pPr>
            <a:lvl9pPr marL="2016069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de-DE" sz="2000" b="0" kern="0" smtClean="0"/>
              <a:t>Praxis</a:t>
            </a:r>
            <a:endParaRPr lang="en-GB" altLang="de-DE" sz="2000" b="0" ker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4789" y="2342230"/>
            <a:ext cx="4975836" cy="37800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323788" y="6227564"/>
            <a:ext cx="4499961" cy="613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504017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6pPr>
            <a:lvl7pPr marL="1008035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7pPr>
            <a:lvl8pPr marL="1512052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8pPr>
            <a:lvl9pPr marL="2016069" algn="l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de-DE" sz="2000" b="0" kern="0" smtClean="0">
                <a:latin typeface="+mn-lt"/>
              </a:rPr>
              <a:t>Theorie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340471"/>
            <a:ext cx="5003485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0456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ctrTitle"/>
          </p:nvPr>
        </p:nvSpPr>
        <p:spPr>
          <a:xfrm>
            <a:off x="900113" y="1042988"/>
            <a:ext cx="9012237" cy="803275"/>
          </a:xfrm>
        </p:spPr>
        <p:txBody>
          <a:bodyPr/>
          <a:lstStyle/>
          <a:p>
            <a:r>
              <a:rPr lang="en-GB" altLang="de-DE" smtClean="0"/>
              <a:t>Trinkwasser Situation in Afrika</a:t>
            </a: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BE467702-B665-47E6-8AD4-1AC06A84ADB3}" type="slidenum">
              <a:rPr lang="de-DE" altLang="de-DE" sz="130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de-DE" altLang="de-DE" sz="130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06815" y="5317604"/>
            <a:ext cx="9036050" cy="1703387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tabLst>
                <a:tab pos="893763" algn="l"/>
              </a:tabLst>
            </a:pPr>
            <a:r>
              <a:rPr lang="en-GB" altLang="de-DE" sz="1900" smtClean="0"/>
              <a:t>Anzahl Menschen ohne Zugang zu sauberem Trinkwasser:</a:t>
            </a:r>
            <a:br>
              <a:rPr lang="en-GB" altLang="de-DE" sz="1900" smtClean="0"/>
            </a:br>
            <a:r>
              <a:rPr lang="en-GB" altLang="de-DE" sz="1900" smtClean="0"/>
              <a:t>1990	268 Mio		53%</a:t>
            </a:r>
            <a:br>
              <a:rPr lang="en-GB" altLang="de-DE" sz="1900" smtClean="0"/>
            </a:br>
            <a:r>
              <a:rPr lang="en-GB" altLang="de-DE" sz="1900" smtClean="0"/>
              <a:t>2000	301 Mio		45%</a:t>
            </a:r>
            <a:br>
              <a:rPr lang="en-GB" altLang="de-DE" sz="1900" smtClean="0"/>
            </a:br>
            <a:r>
              <a:rPr lang="en-GB" altLang="de-DE" sz="1900" smtClean="0"/>
              <a:t>2015	319 Mio		32%</a:t>
            </a:r>
          </a:p>
          <a:p>
            <a:pPr marL="0" indent="0">
              <a:spcAft>
                <a:spcPts val="1200"/>
              </a:spcAft>
              <a:buFont typeface="Wingdings" panose="05000000000000000000" pitchFamily="2" charset="2"/>
              <a:buNone/>
              <a:tabLst>
                <a:tab pos="893763" algn="l"/>
              </a:tabLst>
            </a:pPr>
            <a:r>
              <a:rPr lang="en-GB" altLang="de-DE" sz="1900" smtClean="0"/>
              <a:t>Weltweit sterben jährlich mehr als 1,8 Mio Kinder (mehr als 4000 Kinder am Tag)</a:t>
            </a:r>
          </a:p>
        </p:txBody>
      </p:sp>
      <p:pic>
        <p:nvPicPr>
          <p:cNvPr id="6" name="Picture 5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0113" y="1797648"/>
            <a:ext cx="6865048" cy="3243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>
          <a:xfrm>
            <a:off x="900113" y="1042988"/>
            <a:ext cx="9012237" cy="803275"/>
          </a:xfrm>
        </p:spPr>
        <p:txBody>
          <a:bodyPr/>
          <a:lstStyle/>
          <a:p>
            <a:r>
              <a:rPr lang="en-GB" altLang="de-DE" smtClean="0"/>
              <a:t>Warum ?</a:t>
            </a:r>
          </a:p>
        </p:txBody>
      </p:sp>
      <p:sp>
        <p:nvSpPr>
          <p:cNvPr id="6147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34992BB9-3555-4142-B114-0E3845BBDB44}" type="slidenum">
              <a:rPr lang="de-DE" altLang="de-DE" sz="130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de-DE" altLang="de-DE" sz="130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00113" y="1908175"/>
            <a:ext cx="3994150" cy="4721225"/>
          </a:xfrm>
        </p:spPr>
        <p:txBody>
          <a:bodyPr/>
          <a:lstStyle/>
          <a:p>
            <a:pPr marL="265113" indent="-265113">
              <a:spcAft>
                <a:spcPts val="1200"/>
              </a:spcAft>
              <a:buClr>
                <a:srgbClr val="009999"/>
              </a:buClr>
              <a:buSzPct val="90000"/>
              <a:tabLst>
                <a:tab pos="893763" algn="l"/>
              </a:tabLst>
            </a:pPr>
            <a:r>
              <a:rPr lang="en-GB" altLang="de-DE" sz="2000" smtClean="0"/>
              <a:t>ungleiche Verteilung der natürlichen Resourcen</a:t>
            </a:r>
          </a:p>
          <a:p>
            <a:pPr marL="265113" indent="-265113">
              <a:spcAft>
                <a:spcPts val="1200"/>
              </a:spcAft>
              <a:buClr>
                <a:srgbClr val="009999"/>
              </a:buClr>
              <a:buSzPct val="90000"/>
              <a:tabLst>
                <a:tab pos="893763" algn="l"/>
              </a:tabLst>
            </a:pPr>
            <a:r>
              <a:rPr lang="en-GB" altLang="de-DE" sz="2000" smtClean="0"/>
              <a:t>Bevölkerungsdruck</a:t>
            </a:r>
          </a:p>
          <a:p>
            <a:pPr marL="265113" indent="-265113">
              <a:spcAft>
                <a:spcPts val="1200"/>
              </a:spcAft>
              <a:buClr>
                <a:srgbClr val="009999"/>
              </a:buClr>
              <a:buSzPct val="90000"/>
              <a:tabLst>
                <a:tab pos="893763" algn="l"/>
              </a:tabLst>
            </a:pPr>
            <a:r>
              <a:rPr lang="en-GB" altLang="de-DE" sz="2000" smtClean="0"/>
              <a:t>wirtschaftliche Benachteiligung</a:t>
            </a:r>
          </a:p>
          <a:p>
            <a:pPr marL="265113" indent="-265113">
              <a:spcAft>
                <a:spcPts val="1200"/>
              </a:spcAft>
              <a:buClr>
                <a:srgbClr val="009999"/>
              </a:buClr>
              <a:buSzPct val="90000"/>
              <a:tabLst>
                <a:tab pos="893763" algn="l"/>
              </a:tabLst>
            </a:pPr>
            <a:r>
              <a:rPr lang="en-GB" altLang="de-DE" sz="2000" smtClean="0"/>
              <a:t>Armut</a:t>
            </a:r>
          </a:p>
          <a:p>
            <a:pPr marL="265113" indent="-265113">
              <a:spcAft>
                <a:spcPts val="1200"/>
              </a:spcAft>
              <a:buClr>
                <a:srgbClr val="009999"/>
              </a:buClr>
              <a:buSzPct val="90000"/>
              <a:tabLst>
                <a:tab pos="893763" algn="l"/>
              </a:tabLst>
            </a:pPr>
            <a:r>
              <a:rPr lang="en-GB" altLang="de-DE" sz="2000" smtClean="0"/>
              <a:t>ungenügende Kapazitäten</a:t>
            </a:r>
          </a:p>
          <a:p>
            <a:pPr marL="265113" indent="-265113">
              <a:spcAft>
                <a:spcPts val="1200"/>
              </a:spcAft>
              <a:buClr>
                <a:srgbClr val="009999"/>
              </a:buClr>
              <a:buSzPct val="90000"/>
              <a:tabLst>
                <a:tab pos="893763" algn="l"/>
              </a:tabLst>
            </a:pPr>
            <a:r>
              <a:rPr lang="en-GB" altLang="de-DE" sz="2000" smtClean="0"/>
              <a:t>uneffiziente Organisation</a:t>
            </a:r>
          </a:p>
          <a:p>
            <a:pPr marL="265113" indent="-265113">
              <a:spcAft>
                <a:spcPts val="1200"/>
              </a:spcAft>
              <a:buClr>
                <a:srgbClr val="009999"/>
              </a:buClr>
              <a:buSzPct val="90000"/>
              <a:tabLst>
                <a:tab pos="893763" algn="l"/>
              </a:tabLst>
            </a:pPr>
            <a:r>
              <a:rPr lang="en-GB" altLang="de-DE" sz="2000" smtClean="0"/>
              <a:t>ungenügender Unterhalt</a:t>
            </a:r>
          </a:p>
          <a:p>
            <a:pPr marL="265113" indent="-265113">
              <a:spcAft>
                <a:spcPts val="1200"/>
              </a:spcAft>
              <a:buClr>
                <a:srgbClr val="009999"/>
              </a:buClr>
              <a:buSzPct val="90000"/>
              <a:tabLst>
                <a:tab pos="893763" algn="l"/>
              </a:tabLst>
            </a:pPr>
            <a:r>
              <a:rPr lang="en-GB" altLang="de-DE" sz="2000" smtClean="0"/>
              <a:t>…………………..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8625" y="-1"/>
            <a:ext cx="4572000" cy="33211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4975" y="3420802"/>
            <a:ext cx="4564063" cy="328820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ctrTitle"/>
          </p:nvPr>
        </p:nvSpPr>
        <p:spPr>
          <a:xfrm>
            <a:off x="900114" y="1042988"/>
            <a:ext cx="4068762" cy="803275"/>
          </a:xfrm>
        </p:spPr>
        <p:txBody>
          <a:bodyPr/>
          <a:lstStyle/>
          <a:p>
            <a:r>
              <a:rPr lang="en-GB" altLang="de-DE" smtClean="0"/>
              <a:t>Abungfen 1</a:t>
            </a:r>
          </a:p>
        </p:txBody>
      </p:sp>
      <p:sp>
        <p:nvSpPr>
          <p:cNvPr id="7171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613F093A-2E21-4F05-A62C-75BB6FA8850B}" type="slidenum">
              <a:rPr lang="de-DE" altLang="de-DE" sz="130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de-DE" altLang="de-DE" sz="1300">
              <a:solidFill>
                <a:schemeClr val="bg1"/>
              </a:solidFill>
            </a:endParaRPr>
          </a:p>
        </p:txBody>
      </p:sp>
      <p:pic>
        <p:nvPicPr>
          <p:cNvPr id="717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0212" y="-9525"/>
            <a:ext cx="457041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900113" y="1908175"/>
            <a:ext cx="3994150" cy="5122863"/>
          </a:xfrm>
        </p:spPr>
        <p:txBody>
          <a:bodyPr/>
          <a:lstStyle/>
          <a:p>
            <a:pPr marL="0" indent="0">
              <a:spcAft>
                <a:spcPts val="1200"/>
              </a:spcAft>
              <a:buSzPct val="90000"/>
              <a:buFont typeface="Wingdings" panose="05000000000000000000" pitchFamily="2" charset="2"/>
              <a:buNone/>
              <a:tabLst>
                <a:tab pos="893763" algn="l"/>
              </a:tabLst>
            </a:pPr>
            <a:r>
              <a:rPr lang="en-GB" altLang="de-DE" sz="2000" b="1" smtClean="0"/>
              <a:t>Lage: </a:t>
            </a:r>
            <a:r>
              <a:rPr lang="en-GB" altLang="de-DE" sz="2000" smtClean="0"/>
              <a:t>Nordwestregion Kamerun, 1800 – 2000 m.ü.M. , z.T. von Bergurwald umgeben (Schimpanse Reservat)</a:t>
            </a:r>
          </a:p>
          <a:p>
            <a:pPr marL="0" indent="0">
              <a:spcAft>
                <a:spcPts val="1200"/>
              </a:spcAft>
              <a:buSzPct val="90000"/>
              <a:buFont typeface="Wingdings" panose="05000000000000000000" pitchFamily="2" charset="2"/>
              <a:buNone/>
              <a:tabLst>
                <a:tab pos="893763" algn="l"/>
              </a:tabLst>
            </a:pPr>
            <a:r>
              <a:rPr lang="en-GB" altLang="de-DE" sz="2000" b="1" smtClean="0"/>
              <a:t>Gemeinde: </a:t>
            </a:r>
            <a:r>
              <a:rPr lang="en-GB" altLang="de-DE" sz="2000" smtClean="0"/>
              <a:t>Dorf in der Gemeinde Tubah, eigenes Wasserkomitte</a:t>
            </a:r>
          </a:p>
          <a:p>
            <a:pPr marL="0" indent="0">
              <a:spcAft>
                <a:spcPts val="1200"/>
              </a:spcAft>
              <a:buSzPct val="90000"/>
              <a:buFont typeface="Wingdings" panose="05000000000000000000" pitchFamily="2" charset="2"/>
              <a:buNone/>
              <a:tabLst>
                <a:tab pos="893763" algn="l"/>
              </a:tabLst>
            </a:pPr>
            <a:r>
              <a:rPr lang="en-GB" altLang="de-DE" sz="2000" b="1" smtClean="0"/>
              <a:t>Streusiedlung</a:t>
            </a:r>
            <a:r>
              <a:rPr lang="en-GB" altLang="de-DE" sz="2000" smtClean="0"/>
              <a:t/>
            </a:r>
            <a:br>
              <a:rPr lang="en-GB" altLang="de-DE" sz="2000" smtClean="0"/>
            </a:br>
            <a:r>
              <a:rPr lang="en-GB" altLang="de-DE" sz="2000" smtClean="0"/>
              <a:t>Häuser: Bambus-Lehmbauten  oder getrockneten Lehmsteine</a:t>
            </a:r>
            <a:br>
              <a:rPr lang="en-GB" altLang="de-DE" sz="2000" smtClean="0"/>
            </a:br>
            <a:r>
              <a:rPr lang="en-GB" altLang="de-DE" sz="2000" smtClean="0"/>
              <a:t>Gras- oder Blechdach</a:t>
            </a:r>
          </a:p>
          <a:p>
            <a:pPr marL="0" indent="0">
              <a:spcAft>
                <a:spcPts val="1200"/>
              </a:spcAft>
              <a:buSzPct val="90000"/>
              <a:buFont typeface="Wingdings" panose="05000000000000000000" pitchFamily="2" charset="2"/>
              <a:buNone/>
              <a:tabLst>
                <a:tab pos="893763" algn="l"/>
              </a:tabLst>
            </a:pPr>
            <a:r>
              <a:rPr lang="en-GB" altLang="de-DE" sz="2000" b="1" smtClean="0"/>
              <a:t>Zufahrt: </a:t>
            </a:r>
            <a:r>
              <a:rPr lang="en-GB" altLang="de-DE" sz="2000" smtClean="0"/>
              <a:t>2 Std. Weg ab Hauptstr., neuer Fahrweg im Bau (wichtig für Erschliessung, zurzeit Bauverzögerung s.h. unten )</a:t>
            </a:r>
          </a:p>
        </p:txBody>
      </p:sp>
      <p:pic>
        <p:nvPicPr>
          <p:cNvPr id="8" name="Picture 7" descr="C:\Users\akahvitali\AppData\Local\Microsoft\Windows\INetCache\Content.Word\IMG_20170106_133005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624" y="3521174"/>
            <a:ext cx="4570413" cy="3427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57F76894-0767-4171-A088-7AD83E1D7E7A}" type="slidenum">
              <a:rPr lang="de-DE" altLang="de-DE" sz="130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de-DE" altLang="de-DE" sz="130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00113" y="1908175"/>
            <a:ext cx="4356223" cy="1836452"/>
          </a:xfrm>
        </p:spPr>
        <p:txBody>
          <a:bodyPr/>
          <a:lstStyle/>
          <a:p>
            <a:pPr>
              <a:spcAft>
                <a:spcPts val="1200"/>
              </a:spcAft>
              <a:buClr>
                <a:srgbClr val="009999"/>
              </a:buClr>
              <a:buSzPct val="90000"/>
              <a:tabLst>
                <a:tab pos="893763" algn="l"/>
              </a:tabLst>
              <a:defRPr/>
            </a:pPr>
            <a:r>
              <a:rPr lang="en-GB" altLang="de-DE" sz="2000" b="1" smtClean="0"/>
              <a:t>Leute</a:t>
            </a:r>
            <a:r>
              <a:rPr lang="en-GB" altLang="de-DE" sz="2000" dirty="0" smtClean="0"/>
              <a:t>: </a:t>
            </a:r>
            <a:r>
              <a:rPr lang="en-GB" altLang="de-DE" sz="2000" dirty="0" err="1" smtClean="0"/>
              <a:t>Bauern</a:t>
            </a:r>
            <a:r>
              <a:rPr lang="en-GB" altLang="de-DE" sz="2000" dirty="0" smtClean="0"/>
              <a:t>, 300 </a:t>
            </a:r>
            <a:r>
              <a:rPr lang="en-GB" altLang="de-DE" sz="2000" dirty="0" err="1" smtClean="0"/>
              <a:t>Einw</a:t>
            </a:r>
            <a:r>
              <a:rPr lang="en-GB" altLang="de-DE" sz="2000" dirty="0" smtClean="0"/>
              <a:t>. (</a:t>
            </a:r>
            <a:r>
              <a:rPr lang="en-GB" altLang="de-DE" sz="2000" dirty="0" err="1" smtClean="0"/>
              <a:t>wachsend</a:t>
            </a:r>
            <a:r>
              <a:rPr lang="en-GB" altLang="de-DE" sz="2000" dirty="0" smtClean="0"/>
              <a:t>); </a:t>
            </a:r>
            <a:r>
              <a:rPr lang="en-GB" altLang="de-DE" sz="2000" dirty="0" err="1" smtClean="0"/>
              <a:t>mehrheitlich</a:t>
            </a:r>
            <a:r>
              <a:rPr lang="en-GB" altLang="de-DE" sz="2000" dirty="0" smtClean="0"/>
              <a:t> initiative </a:t>
            </a:r>
            <a:r>
              <a:rPr lang="en-GB" altLang="de-DE" sz="2000" dirty="0" err="1" smtClean="0"/>
              <a:t>Bauern</a:t>
            </a:r>
            <a:r>
              <a:rPr lang="en-GB" altLang="de-DE" sz="2000" dirty="0" smtClean="0"/>
              <a:t>, die </a:t>
            </a:r>
            <a:r>
              <a:rPr lang="en-GB" altLang="de-DE" sz="2000" dirty="0" err="1" smtClean="0"/>
              <a:t>infolge</a:t>
            </a:r>
            <a:r>
              <a:rPr lang="en-GB" altLang="de-DE" sz="2000" dirty="0" smtClean="0"/>
              <a:t> </a:t>
            </a:r>
            <a:r>
              <a:rPr lang="en-GB" altLang="de-DE" sz="2000" dirty="0" err="1" smtClean="0"/>
              <a:t>Landdruck</a:t>
            </a:r>
            <a:r>
              <a:rPr lang="en-GB" altLang="de-DE" sz="2000" dirty="0" smtClean="0"/>
              <a:t> in die Berge </a:t>
            </a:r>
            <a:r>
              <a:rPr lang="en-GB" altLang="de-DE" sz="2000" dirty="0" err="1" smtClean="0"/>
              <a:t>gezogen</a:t>
            </a:r>
            <a:r>
              <a:rPr lang="en-GB" altLang="de-DE" sz="2000" dirty="0" smtClean="0"/>
              <a:t> </a:t>
            </a:r>
            <a:r>
              <a:rPr lang="en-GB" altLang="de-DE" sz="2000" dirty="0" err="1" smtClean="0"/>
              <a:t>sind</a:t>
            </a:r>
            <a:r>
              <a:rPr lang="en-GB" altLang="de-DE" sz="2000" dirty="0" smtClean="0"/>
              <a:t>.</a:t>
            </a:r>
          </a:p>
          <a:p>
            <a:pPr marL="361950" indent="-361950">
              <a:spcAft>
                <a:spcPts val="0"/>
              </a:spcAft>
              <a:buClr>
                <a:srgbClr val="009999"/>
              </a:buClr>
              <a:buSzPct val="90000"/>
              <a:tabLst>
                <a:tab pos="893763" algn="l"/>
              </a:tabLst>
              <a:defRPr/>
            </a:pPr>
            <a:r>
              <a:rPr lang="en-GB" sz="2000" b="1" dirty="0" err="1"/>
              <a:t>Einkommen</a:t>
            </a:r>
            <a:r>
              <a:rPr lang="en-GB" sz="2000" b="1" dirty="0"/>
              <a:t> </a:t>
            </a:r>
            <a:r>
              <a:rPr lang="en-GB" sz="2000" b="1"/>
              <a:t>= </a:t>
            </a:r>
            <a:r>
              <a:rPr lang="en-GB" sz="2000" b="1" smtClean="0"/>
              <a:t>Landwirtschaft</a:t>
            </a:r>
            <a:endParaRPr lang="en-GB" sz="2000" b="1" dirty="0"/>
          </a:p>
        </p:txBody>
      </p:sp>
      <p:pic>
        <p:nvPicPr>
          <p:cNvPr id="6" name="Picture 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4624" y="-20569"/>
            <a:ext cx="4584414" cy="3440044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364" y="3555640"/>
            <a:ext cx="4572462" cy="3429347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900114" y="1042988"/>
            <a:ext cx="4068762" cy="803275"/>
          </a:xfrm>
        </p:spPr>
        <p:txBody>
          <a:bodyPr/>
          <a:lstStyle/>
          <a:p>
            <a:r>
              <a:rPr lang="en-GB" altLang="de-DE" smtClean="0"/>
              <a:t>Abungfen 2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900113" y="3744627"/>
            <a:ext cx="4356223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19100" indent="-419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tabLst>
                <a:tab pos="2519363" algn="l"/>
              </a:tabLst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39788" indent="-4175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tabLst>
                <a:tab pos="2519363" algn="l"/>
              </a:tabLst>
              <a:defRPr sz="2200">
                <a:solidFill>
                  <a:schemeClr val="tx1"/>
                </a:solidFill>
                <a:latin typeface="+mn-lt"/>
              </a:defRPr>
            </a:lvl2pPr>
            <a:lvl3pPr marL="1238250" indent="-3968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tabLst>
                <a:tab pos="2519363" algn="l"/>
              </a:tabLst>
              <a:defRPr>
                <a:solidFill>
                  <a:schemeClr val="tx1"/>
                </a:solidFill>
                <a:latin typeface="+mn-lt"/>
              </a:defRPr>
            </a:lvl3pPr>
            <a:lvl4pPr marL="1679575" indent="-3492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tabLst>
                <a:tab pos="2519363" algn="l"/>
              </a:tabLst>
              <a:defRPr sz="1500">
                <a:solidFill>
                  <a:schemeClr val="tx1"/>
                </a:solidFill>
                <a:latin typeface="+mn-lt"/>
              </a:defRPr>
            </a:lvl4pPr>
            <a:lvl5pPr marL="2097088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tabLst>
                <a:tab pos="2519363" algn="l"/>
              </a:tabLst>
              <a:defRPr sz="1300">
                <a:solidFill>
                  <a:schemeClr val="tx1"/>
                </a:solidFill>
                <a:latin typeface="+mn-lt"/>
              </a:defRPr>
            </a:lvl5pPr>
            <a:lvl6pPr marL="2602340" indent="-29926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n"/>
              <a:tabLst>
                <a:tab pos="2520086" algn="l"/>
              </a:tabLst>
              <a:defRPr sz="1300">
                <a:solidFill>
                  <a:schemeClr val="tx1"/>
                </a:solidFill>
                <a:latin typeface="+mn-lt"/>
              </a:defRPr>
            </a:lvl6pPr>
            <a:lvl7pPr marL="3106357" indent="-29926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n"/>
              <a:tabLst>
                <a:tab pos="2520086" algn="l"/>
              </a:tabLst>
              <a:defRPr sz="1300">
                <a:solidFill>
                  <a:schemeClr val="tx1"/>
                </a:solidFill>
                <a:latin typeface="+mn-lt"/>
              </a:defRPr>
            </a:lvl7pPr>
            <a:lvl8pPr marL="3610374" indent="-29926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n"/>
              <a:tabLst>
                <a:tab pos="2520086" algn="l"/>
              </a:tabLst>
              <a:defRPr sz="1300">
                <a:solidFill>
                  <a:schemeClr val="tx1"/>
                </a:solidFill>
                <a:latin typeface="+mn-lt"/>
              </a:defRPr>
            </a:lvl8pPr>
            <a:lvl9pPr marL="4114392" indent="-29926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n"/>
              <a:tabLst>
                <a:tab pos="2520086" algn="l"/>
              </a:tabLst>
              <a:defRPr sz="1300">
                <a:solidFill>
                  <a:schemeClr val="tx1"/>
                </a:solidFill>
                <a:latin typeface="+mn-lt"/>
              </a:defRPr>
            </a:lvl9pPr>
          </a:lstStyle>
          <a:p>
            <a:pPr marL="722313" indent="-361950">
              <a:spcAft>
                <a:spcPts val="0"/>
              </a:spcAft>
              <a:buSzPct val="90000"/>
              <a:buFont typeface="Wingdings" panose="05000000000000000000" pitchFamily="2" charset="2"/>
              <a:buChar char="Ø"/>
              <a:tabLst>
                <a:tab pos="893763" algn="l"/>
              </a:tabLst>
              <a:defRPr/>
            </a:pPr>
            <a:r>
              <a:rPr lang="en-GB" sz="2000" kern="0" smtClean="0"/>
              <a:t>Eigenversorgung: Mais, Knollengewächse, Bohnen, Hühner, Gersten</a:t>
            </a:r>
          </a:p>
          <a:p>
            <a:pPr marL="722313" indent="-361950">
              <a:spcAft>
                <a:spcPts val="0"/>
              </a:spcAft>
              <a:buSzPct val="90000"/>
              <a:buFont typeface="Wingdings" panose="05000000000000000000" pitchFamily="2" charset="2"/>
              <a:buChar char="Ø"/>
              <a:tabLst>
                <a:tab pos="542925" algn="l"/>
              </a:tabLst>
              <a:defRPr/>
            </a:pPr>
            <a:r>
              <a:rPr lang="en-GB" sz="2000" kern="0" smtClean="0"/>
              <a:t>Geldeinnahmen:</a:t>
            </a:r>
          </a:p>
          <a:p>
            <a:pPr marL="1071563" indent="-349250">
              <a:spcAft>
                <a:spcPts val="0"/>
              </a:spcAft>
              <a:buSzPct val="90000"/>
              <a:buFont typeface="Wingdings" panose="05000000000000000000" pitchFamily="2" charset="2"/>
              <a:buNone/>
              <a:tabLst>
                <a:tab pos="542925" algn="l"/>
                <a:tab pos="1071563" algn="l"/>
              </a:tabLst>
              <a:defRPr/>
            </a:pPr>
            <a:r>
              <a:rPr lang="en-GB" sz="2000" kern="0" smtClean="0"/>
              <a:t>– 	Verkauf von Nahrungsmittel auf wöchentlichem Markt in Bambili (2 ½ Std. Weg), </a:t>
            </a:r>
          </a:p>
          <a:p>
            <a:pPr marL="1071563" indent="-349250">
              <a:spcAft>
                <a:spcPts val="0"/>
              </a:spcAft>
              <a:buSzPct val="90000"/>
              <a:buFont typeface="Wingdings" panose="05000000000000000000" pitchFamily="2" charset="2"/>
              <a:buNone/>
              <a:tabLst>
                <a:tab pos="542925" algn="l"/>
                <a:tab pos="1071563" algn="l"/>
              </a:tabLst>
              <a:defRPr/>
            </a:pPr>
            <a:r>
              <a:rPr lang="en-GB" sz="2000" kern="0" smtClean="0"/>
              <a:t>–	etwas Kaffee</a:t>
            </a:r>
          </a:p>
          <a:p>
            <a:pPr marL="722313" indent="-361950">
              <a:spcAft>
                <a:spcPts val="0"/>
              </a:spcAft>
              <a:buSzPct val="90000"/>
              <a:buFont typeface="Wingdings" panose="05000000000000000000" pitchFamily="2" charset="2"/>
              <a:buChar char="Ø"/>
              <a:tabLst>
                <a:tab pos="542925" algn="l"/>
              </a:tabLst>
              <a:defRPr/>
            </a:pPr>
            <a:r>
              <a:rPr lang="en-GB" altLang="de-DE" sz="2000" kern="0" smtClean="0"/>
              <a:t>Potential zur Diversifizierung</a:t>
            </a:r>
            <a:endParaRPr lang="en-GB" sz="2000" kern="0" smtClean="0"/>
          </a:p>
          <a:p>
            <a:pPr>
              <a:spcAft>
                <a:spcPts val="1200"/>
              </a:spcAft>
              <a:buSzPct val="90000"/>
              <a:tabLst>
                <a:tab pos="893763" algn="l"/>
              </a:tabLst>
              <a:defRPr/>
            </a:pPr>
            <a:endParaRPr lang="en-GB" altLang="de-DE" sz="2000" kern="0" dirty="0" smtClean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ED45F1A9-0905-4835-BD1D-D5DD51B551AD}" type="slidenum">
              <a:rPr lang="de-DE" altLang="de-DE" sz="130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de-DE" altLang="de-DE" sz="130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882650" y="1908175"/>
            <a:ext cx="3994150" cy="1404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42900" indent="-342900">
              <a:spcAft>
                <a:spcPts val="600"/>
              </a:spcAft>
              <a:buClr>
                <a:srgbClr val="009999"/>
              </a:buClr>
              <a:buSzPct val="90000"/>
              <a:buFont typeface="Wingdings" panose="05000000000000000000" pitchFamily="2" charset="2"/>
              <a:buChar char="n"/>
              <a:tabLst>
                <a:tab pos="893763" algn="l"/>
              </a:tabLst>
              <a:defRPr/>
            </a:pPr>
            <a:r>
              <a:rPr lang="en-GB" altLang="de-DE" sz="2000" b="1" smtClean="0">
                <a:latin typeface="+mn-lt"/>
              </a:rPr>
              <a:t>Schulen</a:t>
            </a:r>
            <a:r>
              <a:rPr lang="en-GB" altLang="de-DE" sz="2000" b="1" dirty="0">
                <a:latin typeface="+mn-lt"/>
              </a:rPr>
              <a:t>:</a:t>
            </a:r>
            <a:r>
              <a:rPr lang="en-GB" altLang="de-DE" sz="2000" dirty="0">
                <a:latin typeface="+mn-lt"/>
              </a:rPr>
              <a:t/>
            </a:r>
            <a:br>
              <a:rPr lang="en-GB" altLang="de-DE" sz="2000" dirty="0">
                <a:latin typeface="+mn-lt"/>
              </a:rPr>
            </a:br>
            <a:r>
              <a:rPr lang="en-GB" altLang="de-DE" sz="2000" dirty="0" err="1">
                <a:latin typeface="+mn-lt"/>
              </a:rPr>
              <a:t>noch</a:t>
            </a:r>
            <a:r>
              <a:rPr lang="en-GB" altLang="de-DE" sz="2000" dirty="0">
                <a:latin typeface="+mn-lt"/>
              </a:rPr>
              <a:t> </a:t>
            </a:r>
            <a:r>
              <a:rPr lang="en-GB" altLang="de-DE" sz="2000" dirty="0" err="1">
                <a:latin typeface="+mn-lt"/>
              </a:rPr>
              <a:t>keine</a:t>
            </a:r>
            <a:r>
              <a:rPr lang="en-GB" altLang="de-DE" sz="2000" dirty="0">
                <a:latin typeface="+mn-lt"/>
              </a:rPr>
              <a:t> </a:t>
            </a:r>
            <a:r>
              <a:rPr lang="en-GB" altLang="de-DE" sz="2000" dirty="0" err="1">
                <a:latin typeface="+mn-lt"/>
              </a:rPr>
              <a:t>eigene</a:t>
            </a:r>
            <a:r>
              <a:rPr lang="en-GB" altLang="de-DE" sz="2000" dirty="0">
                <a:latin typeface="+mn-lt"/>
              </a:rPr>
              <a:t> </a:t>
            </a:r>
            <a:r>
              <a:rPr lang="en-GB" altLang="de-DE" sz="2000" dirty="0" err="1">
                <a:latin typeface="+mn-lt"/>
              </a:rPr>
              <a:t>Schule</a:t>
            </a:r>
            <a:endParaRPr lang="en-GB" altLang="de-DE" sz="2000" dirty="0">
              <a:latin typeface="+mn-lt"/>
            </a:endParaRPr>
          </a:p>
          <a:p>
            <a:pPr marL="360363">
              <a:spcAft>
                <a:spcPts val="2400"/>
              </a:spcAft>
              <a:buSzPct val="90000"/>
              <a:tabLst>
                <a:tab pos="893763" algn="l"/>
              </a:tabLst>
              <a:defRPr/>
            </a:pPr>
            <a:r>
              <a:rPr lang="en-GB" altLang="de-DE" sz="2000" smtClean="0">
                <a:latin typeface="+mn-lt"/>
              </a:rPr>
              <a:t>2 </a:t>
            </a:r>
            <a:r>
              <a:rPr lang="en-GB" altLang="de-DE" sz="2000" dirty="0" err="1">
                <a:latin typeface="+mn-lt"/>
              </a:rPr>
              <a:t>Stunden</a:t>
            </a:r>
            <a:r>
              <a:rPr lang="en-GB" altLang="de-DE" sz="2000" dirty="0">
                <a:latin typeface="+mn-lt"/>
              </a:rPr>
              <a:t> </a:t>
            </a:r>
            <a:r>
              <a:rPr lang="en-GB" altLang="de-DE" sz="2000" err="1">
                <a:latin typeface="+mn-lt"/>
              </a:rPr>
              <a:t>Fussweg</a:t>
            </a:r>
            <a:r>
              <a:rPr lang="en-GB" altLang="de-DE" sz="2000">
                <a:latin typeface="+mn-lt"/>
              </a:rPr>
              <a:t> </a:t>
            </a:r>
            <a:r>
              <a:rPr lang="en-GB" altLang="de-DE" sz="2000" smtClean="0">
                <a:latin typeface="+mn-lt"/>
              </a:rPr>
              <a:t>nach</a:t>
            </a:r>
            <a:r>
              <a:rPr lang="en-GB" altLang="de-DE" sz="2000" dirty="0">
                <a:latin typeface="+mn-lt"/>
              </a:rPr>
              <a:t> </a:t>
            </a:r>
            <a:r>
              <a:rPr lang="en-GB" altLang="de-DE" sz="2000" smtClean="0">
                <a:latin typeface="+mn-lt"/>
              </a:rPr>
              <a:t>nächster </a:t>
            </a:r>
            <a:r>
              <a:rPr lang="en-GB" altLang="de-DE" sz="2000" dirty="0" err="1">
                <a:latin typeface="+mn-lt"/>
              </a:rPr>
              <a:t>Schule</a:t>
            </a:r>
            <a:r>
              <a:rPr lang="en-GB" altLang="de-DE" sz="2000" dirty="0">
                <a:latin typeface="+mn-lt"/>
              </a:rPr>
              <a:t> </a:t>
            </a:r>
            <a:r>
              <a:rPr lang="en-GB" altLang="de-DE" sz="2000">
                <a:latin typeface="+mn-lt"/>
              </a:rPr>
              <a:t>in </a:t>
            </a:r>
            <a:r>
              <a:rPr lang="en-GB" altLang="de-DE" sz="2000" smtClean="0">
                <a:latin typeface="+mn-lt"/>
              </a:rPr>
              <a:t>Tubah</a:t>
            </a:r>
            <a:endParaRPr lang="en-GB" altLang="de-DE" sz="2000" dirty="0">
              <a:latin typeface="+mn-lt"/>
            </a:endParaRPr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625" y="0"/>
            <a:ext cx="4570413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5450" y="3528603"/>
            <a:ext cx="4581525" cy="309634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900114" y="1042988"/>
            <a:ext cx="4068762" cy="803275"/>
          </a:xfrm>
        </p:spPr>
        <p:txBody>
          <a:bodyPr/>
          <a:lstStyle/>
          <a:p>
            <a:r>
              <a:rPr lang="en-GB" altLang="de-DE" smtClean="0"/>
              <a:t>Abungfen 3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911647" y="3636615"/>
            <a:ext cx="399415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42900" indent="-342900">
              <a:spcAft>
                <a:spcPts val="1200"/>
              </a:spcAft>
              <a:buClr>
                <a:srgbClr val="009999"/>
              </a:buClr>
              <a:buSzPct val="90000"/>
              <a:buFont typeface="Wingdings" panose="05000000000000000000" pitchFamily="2" charset="2"/>
              <a:buChar char="n"/>
              <a:tabLst>
                <a:tab pos="893763" algn="l"/>
              </a:tabLst>
              <a:defRPr/>
            </a:pPr>
            <a:r>
              <a:rPr lang="en-GB" altLang="de-DE" sz="2000" b="1" smtClean="0">
                <a:latin typeface="+mn-lt"/>
              </a:rPr>
              <a:t>Entwicklungspotential:</a:t>
            </a:r>
            <a:br>
              <a:rPr lang="en-GB" altLang="de-DE" sz="2000" b="1" smtClean="0">
                <a:latin typeface="+mn-lt"/>
              </a:rPr>
            </a:br>
            <a:r>
              <a:rPr lang="en-GB" altLang="de-DE" sz="2000" smtClean="0">
                <a:latin typeface="+mn-lt"/>
              </a:rPr>
              <a:t>Gut </a:t>
            </a:r>
            <a:r>
              <a:rPr lang="en-GB" altLang="de-DE" sz="2000" dirty="0">
                <a:latin typeface="+mn-lt"/>
              </a:rPr>
              <a:t>dank </a:t>
            </a:r>
            <a:r>
              <a:rPr lang="en-GB" altLang="de-DE" sz="2000" err="1">
                <a:latin typeface="+mn-lt"/>
              </a:rPr>
              <a:t>neuem</a:t>
            </a:r>
            <a:r>
              <a:rPr lang="en-GB" altLang="de-DE" sz="2000">
                <a:latin typeface="+mn-lt"/>
              </a:rPr>
              <a:t> </a:t>
            </a:r>
            <a:r>
              <a:rPr lang="en-GB" altLang="de-DE" sz="2000" smtClean="0">
                <a:latin typeface="+mn-lt"/>
              </a:rPr>
              <a:t>Fahrweg</a:t>
            </a:r>
            <a:r>
              <a:rPr lang="en-GB" altLang="de-DE" sz="2000" dirty="0">
                <a:latin typeface="+mn-lt"/>
              </a:rPr>
              <a:t/>
            </a:r>
            <a:br>
              <a:rPr lang="en-GB" altLang="de-DE" sz="2000" dirty="0">
                <a:latin typeface="+mn-lt"/>
              </a:rPr>
            </a:br>
            <a:r>
              <a:rPr lang="en-GB" altLang="de-DE" sz="2000" smtClean="0">
                <a:latin typeface="+mn-lt"/>
              </a:rPr>
              <a:t>und Wasserversorgung</a:t>
            </a:r>
            <a:endParaRPr lang="en-GB" altLang="de-DE" sz="2000" dirty="0">
              <a:latin typeface="+mn-lt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909853" y="5040771"/>
            <a:ext cx="3994150" cy="1764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42900" indent="-342900">
              <a:spcAft>
                <a:spcPts val="1200"/>
              </a:spcAft>
              <a:buClr>
                <a:srgbClr val="009999"/>
              </a:buClr>
              <a:buSzPct val="90000"/>
              <a:buFont typeface="Wingdings" panose="05000000000000000000" pitchFamily="2" charset="2"/>
              <a:buChar char="n"/>
              <a:tabLst>
                <a:tab pos="893763" algn="l"/>
              </a:tabLst>
              <a:defRPr/>
            </a:pPr>
            <a:r>
              <a:rPr lang="en-GB" altLang="de-DE" sz="2000" b="1" smtClean="0">
                <a:latin typeface="+mn-lt"/>
              </a:rPr>
              <a:t>Herausforderungen </a:t>
            </a:r>
            <a:r>
              <a:rPr lang="en-GB" altLang="de-DE" sz="2000" b="1" dirty="0">
                <a:latin typeface="+mn-lt"/>
              </a:rPr>
              <a:t>in der </a:t>
            </a:r>
            <a:r>
              <a:rPr lang="en-GB" altLang="de-DE" sz="2000" b="1" dirty="0" err="1">
                <a:latin typeface="+mn-lt"/>
              </a:rPr>
              <a:t>Zukunft</a:t>
            </a:r>
            <a:r>
              <a:rPr lang="en-GB" altLang="de-DE" sz="2000" b="1" dirty="0">
                <a:latin typeface="+mn-lt"/>
              </a:rPr>
              <a:t>: </a:t>
            </a:r>
          </a:p>
          <a:p>
            <a:pPr marL="625475" lvl="1" indent="-265113">
              <a:spcAft>
                <a:spcPts val="1200"/>
              </a:spcAft>
              <a:buSzPct val="90000"/>
              <a:buFont typeface="Symbol" panose="05050102010706020507" pitchFamily="18" charset="2"/>
              <a:buChar char="-"/>
              <a:tabLst>
                <a:tab pos="893763" algn="l"/>
              </a:tabLst>
              <a:defRPr/>
            </a:pPr>
            <a:r>
              <a:rPr lang="en-GB" altLang="de-DE" sz="2000" dirty="0" err="1">
                <a:latin typeface="+mn-lt"/>
              </a:rPr>
              <a:t>Unterhalt</a:t>
            </a:r>
            <a:r>
              <a:rPr lang="en-GB" altLang="de-DE" sz="2000" dirty="0">
                <a:latin typeface="+mn-lt"/>
              </a:rPr>
              <a:t> der </a:t>
            </a:r>
            <a:r>
              <a:rPr lang="en-GB" altLang="de-DE" sz="2000" dirty="0" err="1">
                <a:latin typeface="+mn-lt"/>
              </a:rPr>
              <a:t>Infrastrukturen</a:t>
            </a:r>
            <a:endParaRPr lang="en-GB" altLang="de-DE" sz="2000" dirty="0">
              <a:latin typeface="+mn-lt"/>
            </a:endParaRPr>
          </a:p>
          <a:p>
            <a:pPr marL="625475" lvl="1" indent="-265113">
              <a:spcAft>
                <a:spcPts val="1200"/>
              </a:spcAft>
              <a:buSzPct val="90000"/>
              <a:buFont typeface="Symbol" panose="05050102010706020507" pitchFamily="18" charset="2"/>
              <a:buChar char="-"/>
              <a:tabLst>
                <a:tab pos="893763" algn="l"/>
              </a:tabLst>
              <a:defRPr/>
            </a:pPr>
            <a:r>
              <a:rPr lang="en-GB" altLang="de-DE" sz="2000" dirty="0" err="1">
                <a:latin typeface="+mn-lt"/>
              </a:rPr>
              <a:t>Schutz</a:t>
            </a:r>
            <a:r>
              <a:rPr lang="en-GB" altLang="de-DE" sz="2000" dirty="0">
                <a:latin typeface="+mn-lt"/>
              </a:rPr>
              <a:t> des </a:t>
            </a:r>
            <a:r>
              <a:rPr lang="en-GB" altLang="de-DE" sz="2000" dirty="0" err="1">
                <a:latin typeface="+mn-lt"/>
              </a:rPr>
              <a:t>Bergurwaldes</a:t>
            </a:r>
            <a:endParaRPr lang="en-GB" altLang="de-DE" sz="2000" dirty="0">
              <a:latin typeface="+mn-lt"/>
            </a:endParaRPr>
          </a:p>
          <a:p>
            <a:pPr>
              <a:spcAft>
                <a:spcPts val="1200"/>
              </a:spcAft>
              <a:buSzPct val="90000"/>
              <a:tabLst>
                <a:tab pos="893763" algn="l"/>
              </a:tabLst>
              <a:defRPr/>
            </a:pPr>
            <a:endParaRPr lang="en-GB" altLang="de-DE" sz="2000" dirty="0">
              <a:latin typeface="+mn-lt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ldLvl="2"/>
      <p:bldP spid="8" grpId="0" uiExpand="1" bldLvl="2"/>
      <p:bldP spid="9" grpId="0" uiExpand="1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ctrTitle"/>
          </p:nvPr>
        </p:nvSpPr>
        <p:spPr>
          <a:xfrm>
            <a:off x="900113" y="1042988"/>
            <a:ext cx="9012237" cy="803275"/>
          </a:xfrm>
        </p:spPr>
        <p:txBody>
          <a:bodyPr/>
          <a:lstStyle/>
          <a:p>
            <a:r>
              <a:rPr lang="en-GB" altLang="de-DE" smtClean="0"/>
              <a:t>Trinkwasser Situation Abungfen bis heute</a:t>
            </a:r>
          </a:p>
        </p:txBody>
      </p:sp>
      <p:sp>
        <p:nvSpPr>
          <p:cNvPr id="10243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CE068A3E-C8DC-4116-85CE-748D8308E526}" type="slidenum">
              <a:rPr lang="de-DE" altLang="de-DE" sz="130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de-DE" altLang="de-DE" sz="1300">
              <a:solidFill>
                <a:schemeClr val="bg1"/>
              </a:solidFill>
            </a:endParaRPr>
          </a:p>
        </p:txBody>
      </p:sp>
      <p:pic>
        <p:nvPicPr>
          <p:cNvPr id="10244" name="Picture 2" descr="C:\data\_skat\02_dtp\2010\10-2-015_sf-presentation\img\04\img001.jpg"/>
          <p:cNvPicPr>
            <a:picLocks noChangeAspect="1" noChangeArrowheads="1"/>
          </p:cNvPicPr>
          <p:nvPr/>
        </p:nvPicPr>
        <p:blipFill>
          <a:blip r:embed="rId2" cstate="email">
            <a:lum bright="-4000" contrast="-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08175"/>
            <a:ext cx="4968875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Content Placeholder 2"/>
          <p:cNvSpPr>
            <a:spLocks noGrp="1"/>
          </p:cNvSpPr>
          <p:nvPr>
            <p:ph idx="1"/>
          </p:nvPr>
        </p:nvSpPr>
        <p:spPr>
          <a:xfrm>
            <a:off x="900113" y="5826125"/>
            <a:ext cx="3994150" cy="620713"/>
          </a:xfrm>
        </p:spPr>
        <p:txBody>
          <a:bodyPr/>
          <a:lstStyle/>
          <a:p>
            <a:pPr marL="0" indent="0">
              <a:spcAft>
                <a:spcPts val="1200"/>
              </a:spcAft>
              <a:buFont typeface="Wingdings" panose="05000000000000000000" pitchFamily="2" charset="2"/>
              <a:buNone/>
              <a:tabLst>
                <a:tab pos="893763" algn="l"/>
              </a:tabLst>
            </a:pPr>
            <a:r>
              <a:rPr lang="en-GB" altLang="de-DE" sz="1900" smtClean="0"/>
              <a:t>ungeschützte Quellen in unwegsamem Gelände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5076825" y="5826125"/>
            <a:ext cx="4355975" cy="1122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>
              <a:spcBef>
                <a:spcPct val="20000"/>
              </a:spcBef>
              <a:spcAft>
                <a:spcPts val="1200"/>
              </a:spcAft>
              <a:buClr>
                <a:schemeClr val="tx1"/>
              </a:buClr>
              <a:buFont typeface="Wingdings" pitchFamily="2" charset="2"/>
              <a:buNone/>
              <a:tabLst>
                <a:tab pos="893763" algn="l"/>
              </a:tabLst>
              <a:defRPr/>
            </a:pPr>
            <a:r>
              <a:rPr lang="en-GB" sz="1900" kern="0" smtClean="0">
                <a:latin typeface="+mn-lt"/>
              </a:rPr>
              <a:t>Zuführen von Quellwasser mittels offenen Kanälen</a:t>
            </a:r>
            <a:endParaRPr lang="en-GB" sz="1900" kern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1537" y="1913669"/>
            <a:ext cx="5010150" cy="370866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ctrTitle"/>
          </p:nvPr>
        </p:nvSpPr>
        <p:spPr>
          <a:xfrm>
            <a:off x="900113" y="1042988"/>
            <a:ext cx="9036050" cy="803275"/>
          </a:xfrm>
        </p:spPr>
        <p:txBody>
          <a:bodyPr/>
          <a:lstStyle/>
          <a:p>
            <a:r>
              <a:rPr lang="en-GB" altLang="de-DE" smtClean="0"/>
              <a:t>Folgen der ungenügenden Trinkwasser Situation</a:t>
            </a:r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61B3274F-B1DA-49D7-A523-76A802F9BDD0}" type="slidenum">
              <a:rPr lang="de-DE" altLang="de-DE" sz="130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de-DE" altLang="de-DE" sz="130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00113" y="2027238"/>
            <a:ext cx="4608512" cy="4541837"/>
          </a:xfrm>
        </p:spPr>
        <p:txBody>
          <a:bodyPr/>
          <a:lstStyle/>
          <a:p>
            <a:pPr marL="265113" indent="-265113">
              <a:spcAft>
                <a:spcPts val="1200"/>
              </a:spcAft>
              <a:buClr>
                <a:srgbClr val="009999"/>
              </a:buClr>
              <a:buSzPct val="90000"/>
              <a:tabLst>
                <a:tab pos="893763" algn="l"/>
              </a:tabLst>
            </a:pPr>
            <a:r>
              <a:rPr lang="en-GB" altLang="de-DE" sz="2000" smtClean="0"/>
              <a:t>viele Wasserbezogene Krankheiten (Durchfall) vor allem Kinder</a:t>
            </a:r>
          </a:p>
          <a:p>
            <a:pPr marL="265113" indent="-265113">
              <a:spcAft>
                <a:spcPts val="1200"/>
              </a:spcAft>
              <a:buClr>
                <a:srgbClr val="009999"/>
              </a:buClr>
              <a:buSzPct val="90000"/>
              <a:tabLst>
                <a:tab pos="893763" algn="l"/>
              </a:tabLst>
            </a:pPr>
            <a:r>
              <a:rPr lang="en-GB" altLang="de-DE" sz="2000" smtClean="0"/>
              <a:t>Arbeitskraft Ausfälle</a:t>
            </a:r>
          </a:p>
          <a:p>
            <a:pPr marL="265113" indent="-265113">
              <a:spcAft>
                <a:spcPts val="1200"/>
              </a:spcAft>
              <a:buClr>
                <a:srgbClr val="009999"/>
              </a:buClr>
              <a:buSzPct val="90000"/>
              <a:tabLst>
                <a:tab pos="893763" algn="l"/>
              </a:tabLst>
            </a:pPr>
            <a:r>
              <a:rPr lang="en-GB" altLang="de-DE" sz="2000" smtClean="0"/>
              <a:t>lange Wege um Trinkwasser zu beschaffen</a:t>
            </a:r>
          </a:p>
          <a:p>
            <a:pPr marL="265113" indent="-265113">
              <a:spcAft>
                <a:spcPts val="1200"/>
              </a:spcAft>
              <a:buClr>
                <a:srgbClr val="009999"/>
              </a:buClr>
              <a:buSzPct val="90000"/>
              <a:tabLst>
                <a:tab pos="893763" algn="l"/>
              </a:tabLst>
            </a:pPr>
            <a:r>
              <a:rPr lang="en-GB" altLang="de-DE" sz="2000" smtClean="0"/>
              <a:t>Abwanderung in die Städte, grosse Arbeitslosigkeit (&gt; 50%), Armut/Elend (keine Eigenversorgung); Auswanderung in andere Länder</a:t>
            </a:r>
          </a:p>
        </p:txBody>
      </p:sp>
      <p:pic>
        <p:nvPicPr>
          <p:cNvPr id="6" name="Picture 5"/>
          <p:cNvPicPr/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6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70" t="8891" r="8049" b="15335"/>
          <a:stretch/>
        </p:blipFill>
        <p:spPr bwMode="auto">
          <a:xfrm>
            <a:off x="5772149" y="1895475"/>
            <a:ext cx="4314825" cy="5097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2_presentation_01">
  <a:themeElements>
    <a:clrScheme name="Office Theme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Office Theme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presentation_01</Template>
  <TotalTime>1325</TotalTime>
  <Words>568</Words>
  <Application>Microsoft Office PowerPoint</Application>
  <PresentationFormat>Custom</PresentationFormat>
  <Paragraphs>149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Symbol</vt:lpstr>
      <vt:lpstr>Tahoma</vt:lpstr>
      <vt:lpstr>Wingdings</vt:lpstr>
      <vt:lpstr>2_presentation_01</vt:lpstr>
      <vt:lpstr>Custom Design</vt:lpstr>
      <vt:lpstr>Wasserversorgung Abungfen in Kamerun  </vt:lpstr>
      <vt:lpstr>Kamerun</vt:lpstr>
      <vt:lpstr>Trinkwasser Situation in Afrika</vt:lpstr>
      <vt:lpstr>Warum ?</vt:lpstr>
      <vt:lpstr>Abungfen 1</vt:lpstr>
      <vt:lpstr>Abungfen 2</vt:lpstr>
      <vt:lpstr>Abungfen 3</vt:lpstr>
      <vt:lpstr>Trinkwasser Situation Abungfen bis heute</vt:lpstr>
      <vt:lpstr>Folgen der ungenügenden Trinkwasser Situation</vt:lpstr>
      <vt:lpstr>Warum Unterstützung der Abungfen Bevölkerung?</vt:lpstr>
      <vt:lpstr>Das Wasserversorgungs Projekt</vt:lpstr>
      <vt:lpstr>PowerPoint Presentation</vt:lpstr>
      <vt:lpstr>Dorfbeteiligung</vt:lpstr>
      <vt:lpstr>Sicherstellung der Nachhaltigkeit der Wasserversorgung</vt:lpstr>
      <vt:lpstr>Erwartete Wirkungen durch die Wasserversorgung</vt:lpstr>
      <vt:lpstr>Dank an Engelburg Wasserkooperation durch ein Fest</vt:lpstr>
      <vt:lpstr>Eine bessere Zukunft für die neue Generation</vt:lpstr>
      <vt:lpstr>Bau der Quellfassung</vt:lpstr>
      <vt:lpstr>Bau der Quellfassung</vt:lpstr>
      <vt:lpstr>Bau der Quellfassung</vt:lpstr>
      <vt:lpstr>Unterhalt = Neues Konzept</vt:lpstr>
      <vt:lpstr>Unterhalt = Neues Konzept</vt:lpstr>
      <vt:lpstr>Unterhalt = Neues Konzept</vt:lpstr>
      <vt:lpstr>Ausbildung</vt:lpstr>
      <vt:lpstr>Ausbildung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Heading</dc:title>
  <dc:creator>Martin Läng</dc:creator>
  <cp:lastModifiedBy>Martin Laeng</cp:lastModifiedBy>
  <cp:revision>324</cp:revision>
  <cp:lastPrinted>2017-03-27T14:30:41Z</cp:lastPrinted>
  <dcterms:created xsi:type="dcterms:W3CDTF">2010-01-08T13:55:14Z</dcterms:created>
  <dcterms:modified xsi:type="dcterms:W3CDTF">2017-03-30T14:04:05Z</dcterms:modified>
</cp:coreProperties>
</file>